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1" r:id="rId3"/>
    <p:sldMasterId id="2147483672" r:id="rId4"/>
    <p:sldMasterId id="2147483698" r:id="rId5"/>
    <p:sldMasterId id="2147483723" r:id="rId6"/>
  </p:sldMasterIdLst>
  <p:notesMasterIdLst>
    <p:notesMasterId r:id="rId29"/>
  </p:notesMasterIdLst>
  <p:handoutMasterIdLst>
    <p:handoutMasterId r:id="rId30"/>
  </p:handoutMasterIdLst>
  <p:sldIdLst>
    <p:sldId id="397" r:id="rId7"/>
    <p:sldId id="454" r:id="rId8"/>
    <p:sldId id="455" r:id="rId9"/>
    <p:sldId id="456" r:id="rId10"/>
    <p:sldId id="458" r:id="rId11"/>
    <p:sldId id="459" r:id="rId12"/>
    <p:sldId id="460" r:id="rId13"/>
    <p:sldId id="467" r:id="rId14"/>
    <p:sldId id="462" r:id="rId15"/>
    <p:sldId id="468" r:id="rId16"/>
    <p:sldId id="469" r:id="rId17"/>
    <p:sldId id="470" r:id="rId18"/>
    <p:sldId id="471" r:id="rId19"/>
    <p:sldId id="472" r:id="rId20"/>
    <p:sldId id="473" r:id="rId21"/>
    <p:sldId id="474" r:id="rId22"/>
    <p:sldId id="475" r:id="rId23"/>
    <p:sldId id="463" r:id="rId24"/>
    <p:sldId id="464" r:id="rId25"/>
    <p:sldId id="476" r:id="rId26"/>
    <p:sldId id="465" r:id="rId27"/>
    <p:sldId id="466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0160B"/>
    <a:srgbClr val="167BC7"/>
    <a:srgbClr val="FFFFFF"/>
    <a:srgbClr val="5F5F5F"/>
    <a:srgbClr val="83B9E1"/>
    <a:srgbClr val="E3DFD4"/>
    <a:srgbClr val="FAD8DF"/>
    <a:srgbClr val="318DE1"/>
    <a:srgbClr val="E5D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3E4AB-4FA4-4469-8876-1C3C229BCCB7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CCD43-C475-44A0-8282-52B116A70B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520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504CF-8666-4B2A-8B70-5B5DD6FDE807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B4779-1FF0-4BF5-B1EB-D1BC46CEC0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713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200A-58E5-4431-83D4-FE4E183F4ABA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5BA5-0355-416F-AE6D-A55E2DED09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576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200A-58E5-4431-83D4-FE4E183F4ABA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5BA5-0355-416F-AE6D-A55E2DED09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470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200A-58E5-4431-83D4-FE4E183F4ABA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5BA5-0355-416F-AE6D-A55E2DED09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53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76AAB3-F236-4F42-9505-C1B99ED5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DDE516A-5915-4091-973D-D4085FBD3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C0FE31-8DA3-4207-B302-5D4B62BF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0374F6-3B15-4442-B5AC-36EBED2A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738B63-2412-4612-B8EA-4B5BA58C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55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36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D203CE-7258-4141-885F-B0D18CCC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03EB288-CC51-4F56-B14A-11BA907AE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34A387-5C99-4F3A-91C6-6574D35A7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5C5B96-1AD0-42AA-BAC6-D5720D7C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D5EF9AB-3546-4848-897F-7D55B5C1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9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FE8A13-8B7D-46BC-AD72-09F514399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4A81D2-1853-43D2-BE7C-F5350ACB7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DE21145-2E8D-4F3B-AA8F-A34DF555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F8F8B5-21DC-4EA0-806C-20656816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4598D3-7F5D-4CAE-9504-D4A74F072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73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ED404-F67D-4F6E-9EB4-A20C2EEBB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53930C-4C6D-4F37-8F9C-F939505AA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A4701AC-8E4E-4469-9C56-864E59B30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4901E51-CDD8-4AFD-96CE-2F3769324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2C93972-4FDE-4429-9AED-12CE5B9AF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E8D1095-C424-4D03-B975-E28A98F8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24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58D089-E263-4704-9297-43A318FB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11954EF-6B7E-46A2-8119-77999F98F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81DCBED-8224-4909-8B49-1683DC6BC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6B72E0D-AA81-47A0-826D-414FEDB7F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6719B9F-EC4B-4AC0-9375-587E15492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814FB28-EFC2-4D6C-9CC8-5AA153DB6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EFA7807-3348-48A6-A342-692B9C92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CCF15B2-DBED-4F83-BFC1-64E6869EC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4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0FBC3C-B98F-4490-BBD5-56FA4200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FE676E0-C043-46F5-9DF1-277DA181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8902514-E65E-4E70-BEB2-29828F0B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1FE95C9-6434-40F5-A2C4-053FCB9D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0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908FAA4-9EB2-4D1C-86CD-04F06AAF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A9E0025-4746-4530-9E32-E410E3C3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49833D5-7C97-4B15-8F93-74579D29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5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1873" y="274925"/>
            <a:ext cx="10515600" cy="6878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5BA5-0355-416F-AE6D-A55E2DED09A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67" r="98667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4138" y="6151097"/>
            <a:ext cx="547827" cy="504000"/>
          </a:xfrm>
          <a:prstGeom prst="rect">
            <a:avLst/>
          </a:prstGeom>
        </p:spPr>
      </p:pic>
      <p:sp>
        <p:nvSpPr>
          <p:cNvPr id="8" name="文字方塊 7"/>
          <p:cNvSpPr txBox="1"/>
          <p:nvPr userDrawn="1"/>
        </p:nvSpPr>
        <p:spPr>
          <a:xfrm>
            <a:off x="9059676" y="6205150"/>
            <a:ext cx="3223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accent6">
                    <a:lumMod val="25000"/>
                  </a:schemeClr>
                </a:solidFill>
              </a:rPr>
              <a:t>國立陽明交通大學 </a:t>
            </a:r>
            <a:r>
              <a:rPr lang="en-US" altLang="zh-TW" sz="1400" dirty="0">
                <a:solidFill>
                  <a:schemeClr val="accent6">
                    <a:lumMod val="25000"/>
                  </a:schemeClr>
                </a:solidFill>
              </a:rPr>
              <a:t>| </a:t>
            </a:r>
            <a:r>
              <a:rPr lang="zh-TW" altLang="en-US" sz="1400" dirty="0">
                <a:solidFill>
                  <a:schemeClr val="accent6">
                    <a:lumMod val="25000"/>
                  </a:schemeClr>
                </a:solidFill>
              </a:rPr>
              <a:t>管理學院第</a:t>
            </a:r>
            <a:r>
              <a:rPr lang="en-US" altLang="zh-TW" sz="1400" dirty="0">
                <a:solidFill>
                  <a:schemeClr val="accent6">
                    <a:lumMod val="25000"/>
                  </a:schemeClr>
                </a:solidFill>
              </a:rPr>
              <a:t>25</a:t>
            </a:r>
            <a:r>
              <a:rPr lang="zh-TW" altLang="en-US" sz="1400" dirty="0">
                <a:solidFill>
                  <a:schemeClr val="accent6">
                    <a:lumMod val="25000"/>
                  </a:schemeClr>
                </a:solidFill>
              </a:rPr>
              <a:t>屆</a:t>
            </a:r>
            <a:endParaRPr lang="en-US" altLang="zh-TW" sz="1400" dirty="0">
              <a:solidFill>
                <a:schemeClr val="accent6">
                  <a:lumMod val="25000"/>
                </a:schemeClr>
              </a:solidFill>
            </a:endParaRPr>
          </a:p>
          <a:p>
            <a:r>
              <a:rPr lang="en-US" altLang="zh-TW" sz="1400" dirty="0">
                <a:solidFill>
                  <a:schemeClr val="accent6">
                    <a:lumMod val="25000"/>
                  </a:schemeClr>
                </a:solidFill>
              </a:rPr>
              <a:t>National Yang Ming Chiao Tung University</a:t>
            </a:r>
            <a:endParaRPr lang="zh-TW" altLang="en-US" sz="1400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51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A61EB7-90A3-463E-8259-B87EADE79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9FCF17-0B0E-4825-BC0F-DD66A5782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A62AEF3-751E-4F2E-9853-EB2A01061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AA39EAA-E310-47B8-A9CC-8EAFEF7A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E7B046E-EB55-4B9B-A8FC-C51764CF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F0B3E4C-B9BB-49CD-9A0D-307434ABE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69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2231FC-B797-4A3C-A2FA-EE6E91E6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6DCFEA8-83FB-4762-AEF0-FFB58FE8E0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3B01D71-6089-41DE-922E-F26EE1B4B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843E267-218F-449C-B177-C6DC2BF53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61D998A-4C0D-43C6-9CD0-76D5C4FA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A12FA16-EA25-412C-AA80-CD7E45E1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19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091AC5-8AD5-442F-8701-630E957B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AFC7E15-5A4D-4D1D-B37F-F481420B1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59828DD-8D7C-465F-A287-68855AA86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C0ECDC-A43F-461B-A918-5D4F8B5F8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ECFADE-94CE-4DC8-97A8-C36B6260D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62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C03D4D5-FB2C-4586-9395-A6C55C3193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E95AA75-4A86-4861-88A6-0CF5B2324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0C1AAF-BF63-4E75-8030-4718CC8FD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474D368-298B-403E-A407-6B45EB33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AF3C253-A9F5-4718-843E-68A9EC03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14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B5F4-197B-4322-8EF7-763B78E347FC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92A2-B1EB-496A-84FB-495F075BDD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896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B5F4-197B-4322-8EF7-763B78E347FC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92A2-B1EB-496A-84FB-495F075BDD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763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B5F4-197B-4322-8EF7-763B78E347FC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92A2-B1EB-496A-84FB-495F075BDD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407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B5F4-197B-4322-8EF7-763B78E347FC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92A2-B1EB-496A-84FB-495F075BDD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4454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B5F4-197B-4322-8EF7-763B78E347FC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92A2-B1EB-496A-84FB-495F075BDD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207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B5F4-197B-4322-8EF7-763B78E347FC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92A2-B1EB-496A-84FB-495F075BDD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93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200A-58E5-4431-83D4-FE4E183F4ABA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5BA5-0355-416F-AE6D-A55E2DED09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0132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B5F4-197B-4322-8EF7-763B78E347FC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92A2-B1EB-496A-84FB-495F075BDD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423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B5F4-197B-4322-8EF7-763B78E347FC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92A2-B1EB-496A-84FB-495F075BDD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173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B5F4-197B-4322-8EF7-763B78E347FC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92A2-B1EB-496A-84FB-495F075BDD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086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B5F4-197B-4322-8EF7-763B78E347FC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92A2-B1EB-496A-84FB-495F075BDD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4251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9B5F4-197B-4322-8EF7-763B78E347FC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92A2-B1EB-496A-84FB-495F075BDD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598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76AAB3-F236-4F42-9505-C1B99ED5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DDE516A-5915-4091-973D-D4085FBD3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C0FE31-8DA3-4207-B302-5D4B62BF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0374F6-3B15-4442-B5AC-36EBED2A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738B63-2412-4612-B8EA-4B5BA58C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52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D203CE-7258-4141-885F-B0D18CCC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03EB288-CC51-4F56-B14A-11BA907AE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34A387-5C99-4F3A-91C6-6574D35A7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5C5B96-1AD0-42AA-BAC6-D5720D7C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D5EF9AB-3546-4848-897F-7D55B5C1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45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FE8A13-8B7D-46BC-AD72-09F514399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4A81D2-1853-43D2-BE7C-F5350ACB7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DE21145-2E8D-4F3B-AA8F-A34DF555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F8F8B5-21DC-4EA0-806C-20656816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4598D3-7F5D-4CAE-9504-D4A74F072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580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ED404-F67D-4F6E-9EB4-A20C2EEBB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53930C-4C6D-4F37-8F9C-F939505AA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A4701AC-8E4E-4469-9C56-864E59B30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4901E51-CDD8-4AFD-96CE-2F3769324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2C93972-4FDE-4429-9AED-12CE5B9AF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E8D1095-C424-4D03-B975-E28A98F8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213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58D089-E263-4704-9297-43A318FB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11954EF-6B7E-46A2-8119-77999F98F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81DCBED-8224-4909-8B49-1683DC6BC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6B72E0D-AA81-47A0-826D-414FEDB7F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6719B9F-EC4B-4AC0-9375-587E15492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814FB28-EFC2-4D6C-9CC8-5AA153DB6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EFA7807-3348-48A6-A342-692B9C92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CCF15B2-DBED-4F83-BFC1-64E6869EC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9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200A-58E5-4431-83D4-FE4E183F4ABA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5BA5-0355-416F-AE6D-A55E2DED09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4981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0FBC3C-B98F-4490-BBD5-56FA4200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FE676E0-C043-46F5-9DF1-277DA181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8902514-E65E-4E70-BEB2-29828F0B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1FE95C9-6434-40F5-A2C4-053FCB9D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631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908FAA4-9EB2-4D1C-86CD-04F06AAF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A9E0025-4746-4530-9E32-E410E3C3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49833D5-7C97-4B15-8F93-74579D29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85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A61EB7-90A3-463E-8259-B87EADE79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9FCF17-0B0E-4825-BC0F-DD66A5782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A62AEF3-751E-4F2E-9853-EB2A01061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AA39EAA-E310-47B8-A9CC-8EAFEF7A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E7B046E-EB55-4B9B-A8FC-C51764CF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F0B3E4C-B9BB-49CD-9A0D-307434ABE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655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2231FC-B797-4A3C-A2FA-EE6E91E6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6DCFEA8-83FB-4762-AEF0-FFB58FE8E0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3B01D71-6089-41DE-922E-F26EE1B4B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843E267-218F-449C-B177-C6DC2BF53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61D998A-4C0D-43C6-9CD0-76D5C4FA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A12FA16-EA25-412C-AA80-CD7E45E1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626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091AC5-8AD5-442F-8701-630E957B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AFC7E15-5A4D-4D1D-B37F-F481420B1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59828DD-8D7C-465F-A287-68855AA86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C0ECDC-A43F-461B-A918-5D4F8B5F8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ECFADE-94CE-4DC8-97A8-C36B6260D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18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C03D4D5-FB2C-4586-9395-A6C55C3193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E95AA75-4A86-4861-88A6-0CF5B2324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0C1AAF-BF63-4E75-8030-4718CC8FD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474D368-298B-403E-A407-6B45EB33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AF3C253-A9F5-4718-843E-68A9EC03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301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76AAB3-F236-4F42-9505-C1B99ED52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DDE516A-5915-4091-973D-D4085FBD3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2C0FE31-8DA3-4207-B302-5D4B62BF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0374F6-3B15-4442-B5AC-36EBED2A2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738B63-2412-4612-B8EA-4B5BA58C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438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D203CE-7258-4141-885F-B0D18CCC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03EB288-CC51-4F56-B14A-11BA907AE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934A387-5C99-4F3A-91C6-6574D35A7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5C5B96-1AD0-42AA-BAC6-D5720D7C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D5EF9AB-3546-4848-897F-7D55B5C1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543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FE8A13-8B7D-46BC-AD72-09F514399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4A81D2-1853-43D2-BE7C-F5350ACB7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DE21145-2E8D-4F3B-AA8F-A34DF555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F8F8B5-21DC-4EA0-806C-20656816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4598D3-7F5D-4CAE-9504-D4A74F072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45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2ED404-F67D-4F6E-9EB4-A20C2EEBB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53930C-4C6D-4F37-8F9C-F939505AA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A4701AC-8E4E-4469-9C56-864E59B30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4901E51-CDD8-4AFD-96CE-2F3769324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2C93972-4FDE-4429-9AED-12CE5B9AF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E8D1095-C424-4D03-B975-E28A98F8D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3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200A-58E5-4431-83D4-FE4E183F4ABA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5BA5-0355-416F-AE6D-A55E2DED09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5637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58D089-E263-4704-9297-43A318FB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11954EF-6B7E-46A2-8119-77999F98F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81DCBED-8224-4909-8B49-1683DC6BC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6B72E0D-AA81-47A0-826D-414FEDB7F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6719B9F-EC4B-4AC0-9375-587E15492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814FB28-EFC2-4D6C-9CC8-5AA153DB6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EFA7807-3348-48A6-A342-692B9C92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CCF15B2-DBED-4F83-BFC1-64E6869EC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2053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0FBC3C-B98F-4490-BBD5-56FA4200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FE676E0-C043-46F5-9DF1-277DA181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8902514-E65E-4E70-BEB2-29828F0B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1FE95C9-6434-40F5-A2C4-053FCB9D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609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908FAA4-9EB2-4D1C-86CD-04F06AAF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A9E0025-4746-4530-9E32-E410E3C3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49833D5-7C97-4B15-8F93-74579D29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54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A61EB7-90A3-463E-8259-B87EADE79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9FCF17-0B0E-4825-BC0F-DD66A5782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A62AEF3-751E-4F2E-9853-EB2A01061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AA39EAA-E310-47B8-A9CC-8EAFEF7A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E7B046E-EB55-4B9B-A8FC-C51764CF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F0B3E4C-B9BB-49CD-9A0D-307434ABE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923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2231FC-B797-4A3C-A2FA-EE6E91E6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6DCFEA8-83FB-4762-AEF0-FFB58FE8E0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3B01D71-6089-41DE-922E-F26EE1B4B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843E267-218F-449C-B177-C6DC2BF53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61D998A-4C0D-43C6-9CD0-76D5C4FA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A12FA16-EA25-412C-AA80-CD7E45E1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954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091AC5-8AD5-442F-8701-630E957B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AFC7E15-5A4D-4D1D-B37F-F481420B1A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59828DD-8D7C-465F-A287-68855AA86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C0ECDC-A43F-461B-A918-5D4F8B5F8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BECFADE-94CE-4DC8-97A8-C36B6260D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59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C03D4D5-FB2C-4586-9395-A6C55C3193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E95AA75-4A86-4861-88A6-0CF5B2324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0C1AAF-BF63-4E75-8030-4718CC8FD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474D368-298B-403E-A407-6B45EB33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AF3C253-A9F5-4718-843E-68A9EC03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340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E515-DA1A-4070-87F0-624AE0E8707F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D9E6-F0EF-495F-91B0-60497D2C4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43451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E515-DA1A-4070-87F0-624AE0E8707F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D9E6-F0EF-495F-91B0-60497D2C4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5022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E515-DA1A-4070-87F0-624AE0E8707F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D9E6-F0EF-495F-91B0-60497D2C4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737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200A-58E5-4431-83D4-FE4E183F4ABA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5BA5-0355-416F-AE6D-A55E2DED09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1354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E515-DA1A-4070-87F0-624AE0E8707F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D9E6-F0EF-495F-91B0-60497D2C4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58059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E515-DA1A-4070-87F0-624AE0E8707F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D9E6-F0EF-495F-91B0-60497D2C4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4789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E515-DA1A-4070-87F0-624AE0E8707F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D9E6-F0EF-495F-91B0-60497D2C4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07895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E515-DA1A-4070-87F0-624AE0E8707F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D9E6-F0EF-495F-91B0-60497D2C4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850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E515-DA1A-4070-87F0-624AE0E8707F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D9E6-F0EF-495F-91B0-60497D2C4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3174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E515-DA1A-4070-87F0-624AE0E8707F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D9E6-F0EF-495F-91B0-60497D2C4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25890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E515-DA1A-4070-87F0-624AE0E8707F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D9E6-F0EF-495F-91B0-60497D2C4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1611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2E515-DA1A-4070-87F0-624AE0E8707F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D9E6-F0EF-495F-91B0-60497D2C48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71561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299AA707-00FE-976E-79D7-BD901FFE13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A1F5C-93A2-2B42-B7AB-7DD87148BC30}" type="datetime1">
              <a:rPr lang="zh-CN" altLang="en-US"/>
              <a:pPr>
                <a:defRPr/>
              </a:pPr>
              <a:t>2023/10/2</a:t>
            </a:fld>
            <a:endParaRPr lang="zh-TW" altLang="zh-CN" sz="1800">
              <a:solidFill>
                <a:schemeClr val="tx1"/>
              </a:solidFill>
            </a:endParaRPr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9C0DFC24-993A-0214-C1EA-D3981910DE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524E4B29-4183-28C9-F793-8362D798F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EA971-8723-9046-ADD7-D23F5390CED3}" type="slidenum">
              <a:rPr lang="zh-TW" altLang="zh-CN"/>
              <a:pPr/>
              <a:t>‹#›</a:t>
            </a:fld>
            <a:endParaRPr lang="zh-TW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200A-58E5-4431-83D4-FE4E183F4ABA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5BA5-0355-416F-AE6D-A55E2DED09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509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200A-58E5-4431-83D4-FE4E183F4ABA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5BA5-0355-416F-AE6D-A55E2DED09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760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200A-58E5-4431-83D4-FE4E183F4ABA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5BA5-0355-416F-AE6D-A55E2DED09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994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E200A-58E5-4431-83D4-FE4E183F4ABA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85BA5-0355-416F-AE6D-A55E2DED09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198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EA12A87-C427-4518-B7AA-68C4055A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C3C3451-B462-41C3-B6C9-97EC7BEA7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E65FB5F-5A3E-441F-8C68-BD46FC821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49F592-7613-40E6-8569-78EE46F4A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9715064-6BB5-4A34-B3D1-2BB5A2152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704147E-7CCC-43BD-B929-36A4C6A2A9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8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9B5F4-197B-4322-8EF7-763B78E347FC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692A2-B1EB-496A-84FB-495F075BDD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815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EA12A87-C427-4518-B7AA-68C4055A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C3C3451-B462-41C3-B6C9-97EC7BEA7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E65FB5F-5A3E-441F-8C68-BD46FC821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49F592-7613-40E6-8569-78EE46F4A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9715064-6BB5-4A34-B3D1-2BB5A2152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704147E-7CCC-43BD-B929-36A4C6A2A95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EA12A87-C427-4518-B7AA-68C4055A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C3C3451-B462-41C3-B6C9-97EC7BEA7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E65FB5F-5A3E-441F-8C68-BD46FC821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/>
            <a:fld id="{2D62E515-DA1A-4070-87F0-624AE0E8707F}" type="datetimeFigureOut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2023/10/2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49F592-7613-40E6-8569-78EE46F4A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/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9715064-6BB5-4A34-B3D1-2BB5A2152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defTabSz="914377"/>
            <a:fld id="{F117D9E6-F0EF-495F-91B0-60497D2C48C3}" type="slidenum">
              <a:rPr lang="zh-TW" altLang="en-US" smtClean="0">
                <a:solidFill>
                  <a:srgbClr val="3F3F3F">
                    <a:tint val="75000"/>
                  </a:srgbClr>
                </a:solidFill>
              </a:rPr>
              <a:pPr defTabSz="914377"/>
              <a:t>‹#›</a:t>
            </a:fld>
            <a:endParaRPr lang="zh-TW" altLang="en-US">
              <a:solidFill>
                <a:srgbClr val="3F3F3F">
                  <a:tint val="75000"/>
                </a:srgbClr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704147E-7CCC-43BD-B929-36A4C6A2A95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3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2E515-DA1A-4070-87F0-624AE0E8707F}" type="datetimeFigureOut">
              <a:rPr lang="zh-TW" altLang="en-US" smtClean="0"/>
              <a:t>2023/10/2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7D9E6-F0EF-495F-91B0-60497D2C48C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0F6E3FC-2233-32D1-7DFF-78FACC857EF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477547C-EF85-43B1-8663-BAC15DD3EF7E}"/>
              </a:ext>
            </a:extLst>
          </p:cNvPr>
          <p:cNvSpPr/>
          <p:nvPr/>
        </p:nvSpPr>
        <p:spPr>
          <a:xfrm>
            <a:off x="1" y="2085976"/>
            <a:ext cx="12258674" cy="3102250"/>
          </a:xfrm>
          <a:prstGeom prst="rect">
            <a:avLst/>
          </a:prstGeom>
          <a:solidFill>
            <a:srgbClr val="167B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26" name="Picture 2" descr="陽明交通大學高階主管管理碩士學程(EMBA)的Logo">
            <a:extLst>
              <a:ext uri="{FF2B5EF4-FFF2-40B4-BE49-F238E27FC236}">
                <a16:creationId xmlns:a16="http://schemas.microsoft.com/office/drawing/2014/main" id="{D8A64961-E9EF-43A7-B05A-D46AF0334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25" y="180976"/>
            <a:ext cx="3305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45BD3C0-DD7F-427B-937D-2B6B92A9B81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630300" y="2250687"/>
            <a:ext cx="2628000" cy="1742400"/>
          </a:xfrm>
          <a:prstGeom prst="diamond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國立陽明交通大學- 海外聯合招生委員會">
            <a:extLst>
              <a:ext uri="{FF2B5EF4-FFF2-40B4-BE49-F238E27FC236}">
                <a16:creationId xmlns:a16="http://schemas.microsoft.com/office/drawing/2014/main" id="{7DCB592B-63C9-42DA-A69B-0A0DB99CE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625" y="2285842"/>
            <a:ext cx="2628900" cy="1743075"/>
          </a:xfrm>
          <a:prstGeom prst="diamond">
            <a:avLst/>
          </a:pr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全台第一所「國立大學中醫系」！陽明交大每年招30名| 生活| 三立新聞網SETN.COM">
            <a:extLst>
              <a:ext uri="{FF2B5EF4-FFF2-40B4-BE49-F238E27FC236}">
                <a16:creationId xmlns:a16="http://schemas.microsoft.com/office/drawing/2014/main" id="{C49B4637-05B8-42FF-A5A9-21615990CA7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999" y="4301199"/>
            <a:ext cx="2628000" cy="1742400"/>
          </a:xfrm>
          <a:prstGeom prst="diamond">
            <a:avLst/>
          </a:pr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不捨交大成歷史學生搶拍留念| 好房網News">
            <a:extLst>
              <a:ext uri="{FF2B5EF4-FFF2-40B4-BE49-F238E27FC236}">
                <a16:creationId xmlns:a16="http://schemas.microsoft.com/office/drawing/2014/main" id="{2F8784FA-A5AA-4F3C-9DA5-31E323D2EE16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328" y="1245705"/>
            <a:ext cx="2628000" cy="1742400"/>
          </a:xfrm>
          <a:prstGeom prst="diamond">
            <a:avLst/>
          </a:pr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行政助理｜國立陽明交通大學_國際產學聯盟總中心｜新竹市－104 人力銀行">
            <a:extLst>
              <a:ext uri="{FF2B5EF4-FFF2-40B4-BE49-F238E27FC236}">
                <a16:creationId xmlns:a16="http://schemas.microsoft.com/office/drawing/2014/main" id="{C3E5C167-BAD8-4CC5-91F8-EDF5672F0111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050" y="262276"/>
            <a:ext cx="2628000" cy="1742400"/>
          </a:xfrm>
          <a:prstGeom prst="diamond">
            <a:avLst/>
          </a:pr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B00BADC9-5C71-4EDE-95F0-9D559ED6CE91}"/>
              </a:ext>
            </a:extLst>
          </p:cNvPr>
          <p:cNvSpPr txBox="1"/>
          <p:nvPr/>
        </p:nvSpPr>
        <p:spPr>
          <a:xfrm>
            <a:off x="530079" y="2387993"/>
            <a:ext cx="70730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TW" altLang="en-US" sz="6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陽明交通大學</a:t>
            </a:r>
            <a:endParaRPr lang="en-US" altLang="zh-TW" sz="6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>
              <a:defRPr/>
            </a:pPr>
            <a:r>
              <a:rPr lang="en-US" altLang="zh-TW" sz="6600" dirty="0">
                <a:solidFill>
                  <a:schemeClr val="bg1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rPr>
              <a:t>EMBA</a:t>
            </a:r>
            <a:r>
              <a:rPr lang="en-US" altLang="zh-TW" sz="6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6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招生說明之</a:t>
            </a:r>
            <a:endParaRPr lang="en-US" altLang="zh-TW" sz="6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48" name="Picture 24" descr="2022陽明交通大學EMBA歡迎您加入！ - YouTube">
            <a:extLst>
              <a:ext uri="{FF2B5EF4-FFF2-40B4-BE49-F238E27FC236}">
                <a16:creationId xmlns:a16="http://schemas.microsoft.com/office/drawing/2014/main" id="{0C229D2B-1CCE-4A72-9DDF-82A9775DF560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33" y="3285468"/>
            <a:ext cx="2628000" cy="1742400"/>
          </a:xfrm>
          <a:prstGeom prst="diamond">
            <a:avLst/>
          </a:prstGeom>
          <a:noFill/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09CA3C19-6F5F-4D82-8486-C7A23DF8A211}"/>
              </a:ext>
            </a:extLst>
          </p:cNvPr>
          <p:cNvSpPr txBox="1"/>
          <p:nvPr/>
        </p:nvSpPr>
        <p:spPr>
          <a:xfrm>
            <a:off x="530079" y="1531978"/>
            <a:ext cx="33051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>
                <a:latin typeface="Swis721 BlkCn BT" panose="020B0806030502040204" pitchFamily="34" charset="0"/>
              </a:rPr>
              <a:t>2024</a:t>
            </a:r>
            <a:endParaRPr lang="zh-TW" altLang="en-US" sz="6600" dirty="0">
              <a:latin typeface="Swis721 BlkCn BT" panose="020B0806030502040204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9480519-B390-2CCF-4AB6-BBEADF0218B0}"/>
              </a:ext>
            </a:extLst>
          </p:cNvPr>
          <p:cNvSpPr txBox="1"/>
          <p:nvPr/>
        </p:nvSpPr>
        <p:spPr>
          <a:xfrm>
            <a:off x="330479" y="5366777"/>
            <a:ext cx="74722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8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書審與口試準備</a:t>
            </a:r>
          </a:p>
        </p:txBody>
      </p:sp>
    </p:spTree>
    <p:extLst>
      <p:ext uri="{BB962C8B-B14F-4D97-AF65-F5344CB8AC3E}">
        <p14:creationId xmlns:p14="http://schemas.microsoft.com/office/powerpoint/2010/main" val="327473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E53196F7-BCF5-484D-9B28-FF344B8D5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03" y="1814510"/>
            <a:ext cx="10911840" cy="3311012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5CE31C81-B08F-4766-8BC0-F9D3C41179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/>
        </p:blipFill>
        <p:spPr>
          <a:xfrm rot="10800000" flipV="1">
            <a:off x="209764" y="944156"/>
            <a:ext cx="10192849" cy="217278"/>
          </a:xfrm>
          <a:prstGeom prst="rect">
            <a:avLst/>
          </a:prstGeom>
        </p:spPr>
      </p:pic>
      <p:pic>
        <p:nvPicPr>
          <p:cNvPr id="5" name="Picture 2" descr="陽明交通大學高階主管管理碩士學程(EMBA)的Logo">
            <a:extLst>
              <a:ext uri="{FF2B5EF4-FFF2-40B4-BE49-F238E27FC236}">
                <a16:creationId xmlns:a16="http://schemas.microsoft.com/office/drawing/2014/main" id="{AD8D322F-B6F3-4D2D-8B37-94DD7935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60" y="122329"/>
            <a:ext cx="3305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B6323BE8-B639-49C9-A201-BDEC5B9C3C67}"/>
              </a:ext>
            </a:extLst>
          </p:cNvPr>
          <p:cNvGrpSpPr>
            <a:grpSpLocks/>
          </p:cNvGrpSpPr>
          <p:nvPr/>
        </p:nvGrpSpPr>
        <p:grpSpPr bwMode="auto">
          <a:xfrm>
            <a:off x="-390525" y="1640964"/>
            <a:ext cx="6546317" cy="4965700"/>
            <a:chOff x="0" y="0"/>
            <a:chExt cx="7786537" cy="7225611"/>
          </a:xfrm>
        </p:grpSpPr>
        <p:sp>
          <p:nvSpPr>
            <p:cNvPr id="18" name="饼图 11">
              <a:extLst>
                <a:ext uri="{FF2B5EF4-FFF2-40B4-BE49-F238E27FC236}">
                  <a16:creationId xmlns:a16="http://schemas.microsoft.com/office/drawing/2014/main" id="{805E42DF-94DC-49FF-AD16-4A38FFDB4E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7786537" cy="722561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70AD47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饼图 41">
              <a:extLst>
                <a:ext uri="{FF2B5EF4-FFF2-40B4-BE49-F238E27FC236}">
                  <a16:creationId xmlns:a16="http://schemas.microsoft.com/office/drawing/2014/main" id="{E9119734-8919-4141-8DC1-73C0E00FC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09861" y="1278955"/>
              <a:ext cx="5966815" cy="5332890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5B9BD5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饼图 42">
              <a:extLst>
                <a:ext uri="{FF2B5EF4-FFF2-40B4-BE49-F238E27FC236}">
                  <a16:creationId xmlns:a16="http://schemas.microsoft.com/office/drawing/2014/main" id="{A8009720-3BEB-4B8E-A1D9-0A21B2AAF7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148680" y="2601773"/>
              <a:ext cx="3635764" cy="320955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FFC000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30F21DB4-ABE9-4F75-9CA6-17ACF305AF21}"/>
              </a:ext>
            </a:extLst>
          </p:cNvPr>
          <p:cNvSpPr txBox="1"/>
          <p:nvPr/>
        </p:nvSpPr>
        <p:spPr>
          <a:xfrm>
            <a:off x="400050" y="297824"/>
            <a:ext cx="6915150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推薦函二封</a:t>
            </a:r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步驟說明</a:t>
            </a:r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(2)</a:t>
            </a:r>
            <a:endParaRPr lang="zh-TW" alt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副標題 9">
            <a:extLst>
              <a:ext uri="{FF2B5EF4-FFF2-40B4-BE49-F238E27FC236}">
                <a16:creationId xmlns:a16="http://schemas.microsoft.com/office/drawing/2014/main" id="{F94D38EF-3C3F-442B-87E4-E7CF83AB5F13}"/>
              </a:ext>
            </a:extLst>
          </p:cNvPr>
          <p:cNvSpPr txBox="1">
            <a:spLocks/>
          </p:cNvSpPr>
          <p:nvPr/>
        </p:nvSpPr>
        <p:spPr>
          <a:xfrm>
            <a:off x="0" y="635317"/>
            <a:ext cx="5760720" cy="57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28AE90C-B8E7-8794-D9B8-9549B1EA33A6}"/>
              </a:ext>
            </a:extLst>
          </p:cNvPr>
          <p:cNvGrpSpPr/>
          <p:nvPr/>
        </p:nvGrpSpPr>
        <p:grpSpPr>
          <a:xfrm>
            <a:off x="2952646" y="1751236"/>
            <a:ext cx="8089749" cy="3971071"/>
            <a:chOff x="-3828450" y="1411761"/>
            <a:chExt cx="8094827" cy="4455931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DA843264-C750-4802-B50E-4D677F561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828450" y="1411761"/>
              <a:ext cx="8094827" cy="4455931"/>
            </a:xfrm>
            <a:prstGeom prst="rect">
              <a:avLst/>
            </a:prstGeom>
          </p:spPr>
        </p:pic>
        <p:sp>
          <p:nvSpPr>
            <p:cNvPr id="2" name="矩形: 圓角 1">
              <a:extLst>
                <a:ext uri="{FF2B5EF4-FFF2-40B4-BE49-F238E27FC236}">
                  <a16:creationId xmlns:a16="http://schemas.microsoft.com/office/drawing/2014/main" id="{6C2701AC-769C-C35A-1DB0-73C69CAAC1E0}"/>
                </a:ext>
              </a:extLst>
            </p:cNvPr>
            <p:cNvSpPr/>
            <p:nvPr/>
          </p:nvSpPr>
          <p:spPr>
            <a:xfrm>
              <a:off x="-1447800" y="3223338"/>
              <a:ext cx="5486400" cy="112006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rgbClr val="FF0000"/>
                  </a:solidFill>
                </a:rPr>
                <a:t>非必填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613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E53196F7-BCF5-484D-9B28-FF344B8D5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03" y="1814510"/>
            <a:ext cx="10911840" cy="3311012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5CE31C81-B08F-4766-8BC0-F9D3C41179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/>
        </p:blipFill>
        <p:spPr>
          <a:xfrm rot="10800000" flipV="1">
            <a:off x="209764" y="944156"/>
            <a:ext cx="10192849" cy="217278"/>
          </a:xfrm>
          <a:prstGeom prst="rect">
            <a:avLst/>
          </a:prstGeom>
        </p:spPr>
      </p:pic>
      <p:pic>
        <p:nvPicPr>
          <p:cNvPr id="5" name="Picture 2" descr="陽明交通大學高階主管管理碩士學程(EMBA)的Logo">
            <a:extLst>
              <a:ext uri="{FF2B5EF4-FFF2-40B4-BE49-F238E27FC236}">
                <a16:creationId xmlns:a16="http://schemas.microsoft.com/office/drawing/2014/main" id="{AD8D322F-B6F3-4D2D-8B37-94DD7935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60" y="122329"/>
            <a:ext cx="3305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B6323BE8-B639-49C9-A201-BDEC5B9C3C67}"/>
              </a:ext>
            </a:extLst>
          </p:cNvPr>
          <p:cNvGrpSpPr>
            <a:grpSpLocks/>
          </p:cNvGrpSpPr>
          <p:nvPr/>
        </p:nvGrpSpPr>
        <p:grpSpPr bwMode="auto">
          <a:xfrm>
            <a:off x="-390525" y="1640964"/>
            <a:ext cx="6546317" cy="4965700"/>
            <a:chOff x="0" y="0"/>
            <a:chExt cx="7786537" cy="7225611"/>
          </a:xfrm>
        </p:grpSpPr>
        <p:sp>
          <p:nvSpPr>
            <p:cNvPr id="18" name="饼图 11">
              <a:extLst>
                <a:ext uri="{FF2B5EF4-FFF2-40B4-BE49-F238E27FC236}">
                  <a16:creationId xmlns:a16="http://schemas.microsoft.com/office/drawing/2014/main" id="{805E42DF-94DC-49FF-AD16-4A38FFDB4E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7786537" cy="722561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70AD47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饼图 41">
              <a:extLst>
                <a:ext uri="{FF2B5EF4-FFF2-40B4-BE49-F238E27FC236}">
                  <a16:creationId xmlns:a16="http://schemas.microsoft.com/office/drawing/2014/main" id="{E9119734-8919-4141-8DC1-73C0E00FC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09861" y="1278955"/>
              <a:ext cx="5966815" cy="5332890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5B9BD5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饼图 42">
              <a:extLst>
                <a:ext uri="{FF2B5EF4-FFF2-40B4-BE49-F238E27FC236}">
                  <a16:creationId xmlns:a16="http://schemas.microsoft.com/office/drawing/2014/main" id="{A8009720-3BEB-4B8E-A1D9-0A21B2AAF7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148680" y="2601773"/>
              <a:ext cx="3635764" cy="320955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FFC000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30F21DB4-ABE9-4F75-9CA6-17ACF305AF21}"/>
              </a:ext>
            </a:extLst>
          </p:cNvPr>
          <p:cNvSpPr txBox="1"/>
          <p:nvPr/>
        </p:nvSpPr>
        <p:spPr>
          <a:xfrm>
            <a:off x="400050" y="297824"/>
            <a:ext cx="6915150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推薦函二封</a:t>
            </a:r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步驟說明</a:t>
            </a:r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(3)</a:t>
            </a:r>
            <a:endParaRPr lang="zh-TW" alt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副標題 9">
            <a:extLst>
              <a:ext uri="{FF2B5EF4-FFF2-40B4-BE49-F238E27FC236}">
                <a16:creationId xmlns:a16="http://schemas.microsoft.com/office/drawing/2014/main" id="{F94D38EF-3C3F-442B-87E4-E7CF83AB5F13}"/>
              </a:ext>
            </a:extLst>
          </p:cNvPr>
          <p:cNvSpPr txBox="1">
            <a:spLocks/>
          </p:cNvSpPr>
          <p:nvPr/>
        </p:nvSpPr>
        <p:spPr>
          <a:xfrm>
            <a:off x="0" y="635317"/>
            <a:ext cx="5760720" cy="57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28AE90C-B8E7-8794-D9B8-9549B1EA33A6}"/>
              </a:ext>
            </a:extLst>
          </p:cNvPr>
          <p:cNvGrpSpPr/>
          <p:nvPr/>
        </p:nvGrpSpPr>
        <p:grpSpPr>
          <a:xfrm>
            <a:off x="2952646" y="1751236"/>
            <a:ext cx="8089749" cy="3971071"/>
            <a:chOff x="-3828450" y="1411761"/>
            <a:chExt cx="8094827" cy="4455931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DA843264-C750-4802-B50E-4D677F561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828450" y="1411761"/>
              <a:ext cx="8094827" cy="4455931"/>
            </a:xfrm>
            <a:prstGeom prst="rect">
              <a:avLst/>
            </a:prstGeom>
          </p:spPr>
        </p:pic>
        <p:sp>
          <p:nvSpPr>
            <p:cNvPr id="2" name="矩形: 圓角 1">
              <a:extLst>
                <a:ext uri="{FF2B5EF4-FFF2-40B4-BE49-F238E27FC236}">
                  <a16:creationId xmlns:a16="http://schemas.microsoft.com/office/drawing/2014/main" id="{6C2701AC-769C-C35A-1DB0-73C69CAAC1E0}"/>
                </a:ext>
              </a:extLst>
            </p:cNvPr>
            <p:cNvSpPr/>
            <p:nvPr/>
          </p:nvSpPr>
          <p:spPr>
            <a:xfrm>
              <a:off x="-1447800" y="3223338"/>
              <a:ext cx="5486400" cy="112006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rgbClr val="FF0000"/>
                  </a:solidFill>
                </a:rPr>
                <a:t>非必填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D4AE6B77-54B0-49E7-8C46-82EF57D17E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1909" y="1611800"/>
            <a:ext cx="8117648" cy="461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5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5CE31C81-B08F-4766-8BC0-F9D3C4117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/>
        </p:blipFill>
        <p:spPr>
          <a:xfrm rot="10800000" flipV="1">
            <a:off x="209764" y="944156"/>
            <a:ext cx="10192849" cy="217278"/>
          </a:xfrm>
          <a:prstGeom prst="rect">
            <a:avLst/>
          </a:prstGeom>
        </p:spPr>
      </p:pic>
      <p:pic>
        <p:nvPicPr>
          <p:cNvPr id="5" name="Picture 2" descr="陽明交通大學高階主管管理碩士學程(EMBA)的Logo">
            <a:extLst>
              <a:ext uri="{FF2B5EF4-FFF2-40B4-BE49-F238E27FC236}">
                <a16:creationId xmlns:a16="http://schemas.microsoft.com/office/drawing/2014/main" id="{AD8D322F-B6F3-4D2D-8B37-94DD7935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60" y="122329"/>
            <a:ext cx="3305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B6323BE8-B639-49C9-A201-BDEC5B9C3C67}"/>
              </a:ext>
            </a:extLst>
          </p:cNvPr>
          <p:cNvGrpSpPr>
            <a:grpSpLocks/>
          </p:cNvGrpSpPr>
          <p:nvPr/>
        </p:nvGrpSpPr>
        <p:grpSpPr bwMode="auto">
          <a:xfrm>
            <a:off x="-390525" y="1640964"/>
            <a:ext cx="6546317" cy="4965700"/>
            <a:chOff x="0" y="0"/>
            <a:chExt cx="7786537" cy="7225611"/>
          </a:xfrm>
        </p:grpSpPr>
        <p:sp>
          <p:nvSpPr>
            <p:cNvPr id="18" name="饼图 11">
              <a:extLst>
                <a:ext uri="{FF2B5EF4-FFF2-40B4-BE49-F238E27FC236}">
                  <a16:creationId xmlns:a16="http://schemas.microsoft.com/office/drawing/2014/main" id="{805E42DF-94DC-49FF-AD16-4A38FFDB4E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7786537" cy="722561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70AD47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饼图 41">
              <a:extLst>
                <a:ext uri="{FF2B5EF4-FFF2-40B4-BE49-F238E27FC236}">
                  <a16:creationId xmlns:a16="http://schemas.microsoft.com/office/drawing/2014/main" id="{E9119734-8919-4141-8DC1-73C0E00FC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09861" y="1278955"/>
              <a:ext cx="5966815" cy="5332890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5B9BD5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饼图 42">
              <a:extLst>
                <a:ext uri="{FF2B5EF4-FFF2-40B4-BE49-F238E27FC236}">
                  <a16:creationId xmlns:a16="http://schemas.microsoft.com/office/drawing/2014/main" id="{A8009720-3BEB-4B8E-A1D9-0A21B2AAF7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148680" y="2601773"/>
              <a:ext cx="3635764" cy="320955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FFC000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30F21DB4-ABE9-4F75-9CA6-17ACF305AF21}"/>
              </a:ext>
            </a:extLst>
          </p:cNvPr>
          <p:cNvSpPr txBox="1"/>
          <p:nvPr/>
        </p:nvSpPr>
        <p:spPr>
          <a:xfrm>
            <a:off x="400050" y="297824"/>
            <a:ext cx="6915150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推薦函二封</a:t>
            </a:r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推薦人步驟說明</a:t>
            </a:r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(1)</a:t>
            </a:r>
            <a:endParaRPr lang="zh-TW" alt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副標題 9">
            <a:extLst>
              <a:ext uri="{FF2B5EF4-FFF2-40B4-BE49-F238E27FC236}">
                <a16:creationId xmlns:a16="http://schemas.microsoft.com/office/drawing/2014/main" id="{F94D38EF-3C3F-442B-87E4-E7CF83AB5F13}"/>
              </a:ext>
            </a:extLst>
          </p:cNvPr>
          <p:cNvSpPr txBox="1">
            <a:spLocks/>
          </p:cNvSpPr>
          <p:nvPr/>
        </p:nvSpPr>
        <p:spPr>
          <a:xfrm>
            <a:off x="0" y="635317"/>
            <a:ext cx="5760720" cy="57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BD8CC354-DF1D-4A7B-88C7-664F403CC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002" y="1590486"/>
            <a:ext cx="7374371" cy="5267514"/>
          </a:xfrm>
          <a:prstGeom prst="rect">
            <a:avLst/>
          </a:prstGeom>
        </p:spPr>
      </p:pic>
      <p:sp>
        <p:nvSpPr>
          <p:cNvPr id="10" name="內容版面配置區 14">
            <a:extLst>
              <a:ext uri="{FF2B5EF4-FFF2-40B4-BE49-F238E27FC236}">
                <a16:creationId xmlns:a16="http://schemas.microsoft.com/office/drawing/2014/main" id="{717F88C2-594D-314F-0813-506D7DCEBCB5}"/>
              </a:ext>
            </a:extLst>
          </p:cNvPr>
          <p:cNvSpPr>
            <a:spLocks noGrp="1"/>
          </p:cNvSpPr>
          <p:nvPr/>
        </p:nvSpPr>
        <p:spPr>
          <a:xfrm>
            <a:off x="1146228" y="968757"/>
            <a:ext cx="9669818" cy="624914"/>
          </a:xfrm>
          <a:prstGeom prst="rect">
            <a:avLst/>
          </a:prstGeom>
        </p:spPr>
        <p:txBody>
          <a:bodyPr vert="horz" lIns="91428" tIns="45714" rIns="91428" bIns="45714" rtlCol="0">
            <a:noAutofit/>
          </a:bodyPr>
          <a:lstStyle>
            <a:lvl1pPr marL="342846" indent="-342846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836" indent="-285706" algn="l" defTabSz="9142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2823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599953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082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212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0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0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0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"/>
              </a:spcBef>
              <a:spcAft>
                <a:spcPct val="0"/>
              </a:spcAft>
              <a:buClr>
                <a:srgbClr val="4472C4"/>
              </a:buClr>
              <a:buFont typeface="Microsoft JhengHei" panose="020B0604030504040204" pitchFamily="34" charset="-120"/>
              <a:buChar char="║"/>
            </a:pPr>
            <a:r>
              <a:rPr lang="zh-TW" altLang="en-US" dirty="0">
                <a:solidFill>
                  <a:prstClr val="black"/>
                </a:solidFill>
                <a:cs typeface="Arial" panose="020B0604020202020204" pitchFamily="34" charset="0"/>
              </a:rPr>
              <a:t>線上報名系統發出 </a:t>
            </a:r>
            <a:r>
              <a:rPr lang="en-US" altLang="zh-TW" dirty="0">
                <a:solidFill>
                  <a:prstClr val="black"/>
                </a:solidFill>
                <a:cs typeface="Arial" panose="020B0604020202020204" pitchFamily="34" charset="0"/>
              </a:rPr>
              <a:t>“</a:t>
            </a:r>
            <a:r>
              <a:rPr lang="zh-TW" altLang="en-US" dirty="0">
                <a:solidFill>
                  <a:prstClr val="black"/>
                </a:solidFill>
                <a:cs typeface="Arial" panose="020B0604020202020204" pitchFamily="34" charset="0"/>
              </a:rPr>
              <a:t>推薦函填寫通知</a:t>
            </a:r>
            <a:r>
              <a:rPr lang="en-US" altLang="zh-TW" dirty="0">
                <a:solidFill>
                  <a:prstClr val="black"/>
                </a:solidFill>
                <a:cs typeface="Arial" panose="020B0604020202020204" pitchFamily="34" charset="0"/>
              </a:rPr>
              <a:t>”</a:t>
            </a:r>
            <a:r>
              <a:rPr lang="zh-TW" altLang="en-US" dirty="0">
                <a:solidFill>
                  <a:prstClr val="black"/>
                </a:solidFill>
                <a:cs typeface="Arial" panose="020B0604020202020204" pitchFamily="34" charset="0"/>
              </a:rPr>
              <a:t>給予推薦人</a:t>
            </a:r>
            <a:endParaRPr lang="en-US" altLang="zh-TW" dirty="0">
              <a:solidFill>
                <a:srgbClr val="0000FF"/>
              </a:solidFill>
              <a:ea typeface="Heiti SC Medium" pitchFamily="2" charset="-128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8890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5CE31C81-B08F-4766-8BC0-F9D3C4117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/>
        </p:blipFill>
        <p:spPr>
          <a:xfrm rot="10800000" flipV="1">
            <a:off x="209764" y="944156"/>
            <a:ext cx="10192849" cy="217278"/>
          </a:xfrm>
          <a:prstGeom prst="rect">
            <a:avLst/>
          </a:prstGeom>
        </p:spPr>
      </p:pic>
      <p:pic>
        <p:nvPicPr>
          <p:cNvPr id="5" name="Picture 2" descr="陽明交通大學高階主管管理碩士學程(EMBA)的Logo">
            <a:extLst>
              <a:ext uri="{FF2B5EF4-FFF2-40B4-BE49-F238E27FC236}">
                <a16:creationId xmlns:a16="http://schemas.microsoft.com/office/drawing/2014/main" id="{AD8D322F-B6F3-4D2D-8B37-94DD7935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60" y="122329"/>
            <a:ext cx="3305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B6323BE8-B639-49C9-A201-BDEC5B9C3C67}"/>
              </a:ext>
            </a:extLst>
          </p:cNvPr>
          <p:cNvGrpSpPr>
            <a:grpSpLocks/>
          </p:cNvGrpSpPr>
          <p:nvPr/>
        </p:nvGrpSpPr>
        <p:grpSpPr bwMode="auto">
          <a:xfrm>
            <a:off x="-390525" y="1640964"/>
            <a:ext cx="6546317" cy="4965700"/>
            <a:chOff x="0" y="0"/>
            <a:chExt cx="7786537" cy="7225611"/>
          </a:xfrm>
        </p:grpSpPr>
        <p:sp>
          <p:nvSpPr>
            <p:cNvPr id="18" name="饼图 11">
              <a:extLst>
                <a:ext uri="{FF2B5EF4-FFF2-40B4-BE49-F238E27FC236}">
                  <a16:creationId xmlns:a16="http://schemas.microsoft.com/office/drawing/2014/main" id="{805E42DF-94DC-49FF-AD16-4A38FFDB4E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7786537" cy="722561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70AD47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饼图 41">
              <a:extLst>
                <a:ext uri="{FF2B5EF4-FFF2-40B4-BE49-F238E27FC236}">
                  <a16:creationId xmlns:a16="http://schemas.microsoft.com/office/drawing/2014/main" id="{E9119734-8919-4141-8DC1-73C0E00FC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09861" y="1278955"/>
              <a:ext cx="5966815" cy="5332890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5B9BD5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饼图 42">
              <a:extLst>
                <a:ext uri="{FF2B5EF4-FFF2-40B4-BE49-F238E27FC236}">
                  <a16:creationId xmlns:a16="http://schemas.microsoft.com/office/drawing/2014/main" id="{A8009720-3BEB-4B8E-A1D9-0A21B2AAF7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148680" y="2601773"/>
              <a:ext cx="3635764" cy="320955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FFC000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30F21DB4-ABE9-4F75-9CA6-17ACF305AF21}"/>
              </a:ext>
            </a:extLst>
          </p:cNvPr>
          <p:cNvSpPr txBox="1"/>
          <p:nvPr/>
        </p:nvSpPr>
        <p:spPr>
          <a:xfrm>
            <a:off x="400050" y="297824"/>
            <a:ext cx="6915150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推薦函二封</a:t>
            </a:r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推薦人步驟說明</a:t>
            </a:r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(2)</a:t>
            </a:r>
            <a:endParaRPr lang="zh-TW" alt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副標題 9">
            <a:extLst>
              <a:ext uri="{FF2B5EF4-FFF2-40B4-BE49-F238E27FC236}">
                <a16:creationId xmlns:a16="http://schemas.microsoft.com/office/drawing/2014/main" id="{F94D38EF-3C3F-442B-87E4-E7CF83AB5F13}"/>
              </a:ext>
            </a:extLst>
          </p:cNvPr>
          <p:cNvSpPr txBox="1">
            <a:spLocks/>
          </p:cNvSpPr>
          <p:nvPr/>
        </p:nvSpPr>
        <p:spPr>
          <a:xfrm>
            <a:off x="0" y="635317"/>
            <a:ext cx="5760720" cy="57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C2FCC103-8ABF-4516-9C5E-DC03CE07D7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117" y="1052795"/>
            <a:ext cx="6720410" cy="5627332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FBE7A542-918D-E0B4-2599-C56BE1E6C256}"/>
              </a:ext>
            </a:extLst>
          </p:cNvPr>
          <p:cNvSpPr/>
          <p:nvPr/>
        </p:nvSpPr>
        <p:spPr>
          <a:xfrm>
            <a:off x="7753788" y="1002667"/>
            <a:ext cx="1445901" cy="9357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中英文切換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86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5CE31C81-B08F-4766-8BC0-F9D3C4117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/>
        </p:blipFill>
        <p:spPr>
          <a:xfrm rot="10800000" flipV="1">
            <a:off x="209764" y="944156"/>
            <a:ext cx="10192849" cy="217278"/>
          </a:xfrm>
          <a:prstGeom prst="rect">
            <a:avLst/>
          </a:prstGeom>
        </p:spPr>
      </p:pic>
      <p:pic>
        <p:nvPicPr>
          <p:cNvPr id="5" name="Picture 2" descr="陽明交通大學高階主管管理碩士學程(EMBA)的Logo">
            <a:extLst>
              <a:ext uri="{FF2B5EF4-FFF2-40B4-BE49-F238E27FC236}">
                <a16:creationId xmlns:a16="http://schemas.microsoft.com/office/drawing/2014/main" id="{AD8D322F-B6F3-4D2D-8B37-94DD7935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60" y="122329"/>
            <a:ext cx="3305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B6323BE8-B639-49C9-A201-BDEC5B9C3C67}"/>
              </a:ext>
            </a:extLst>
          </p:cNvPr>
          <p:cNvGrpSpPr>
            <a:grpSpLocks/>
          </p:cNvGrpSpPr>
          <p:nvPr/>
        </p:nvGrpSpPr>
        <p:grpSpPr bwMode="auto">
          <a:xfrm>
            <a:off x="-390525" y="1640964"/>
            <a:ext cx="6546317" cy="4965700"/>
            <a:chOff x="0" y="0"/>
            <a:chExt cx="7786537" cy="7225611"/>
          </a:xfrm>
        </p:grpSpPr>
        <p:sp>
          <p:nvSpPr>
            <p:cNvPr id="18" name="饼图 11">
              <a:extLst>
                <a:ext uri="{FF2B5EF4-FFF2-40B4-BE49-F238E27FC236}">
                  <a16:creationId xmlns:a16="http://schemas.microsoft.com/office/drawing/2014/main" id="{805E42DF-94DC-49FF-AD16-4A38FFDB4E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7786537" cy="722561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70AD47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饼图 41">
              <a:extLst>
                <a:ext uri="{FF2B5EF4-FFF2-40B4-BE49-F238E27FC236}">
                  <a16:creationId xmlns:a16="http://schemas.microsoft.com/office/drawing/2014/main" id="{E9119734-8919-4141-8DC1-73C0E00FC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09861" y="1278955"/>
              <a:ext cx="5966815" cy="5332890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5B9BD5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饼图 42">
              <a:extLst>
                <a:ext uri="{FF2B5EF4-FFF2-40B4-BE49-F238E27FC236}">
                  <a16:creationId xmlns:a16="http://schemas.microsoft.com/office/drawing/2014/main" id="{A8009720-3BEB-4B8E-A1D9-0A21B2AAF7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148680" y="2601773"/>
              <a:ext cx="3635764" cy="320955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FFC000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30F21DB4-ABE9-4F75-9CA6-17ACF305AF21}"/>
              </a:ext>
            </a:extLst>
          </p:cNvPr>
          <p:cNvSpPr txBox="1"/>
          <p:nvPr/>
        </p:nvSpPr>
        <p:spPr>
          <a:xfrm>
            <a:off x="400050" y="297824"/>
            <a:ext cx="6915150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推薦函二封</a:t>
            </a:r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推薦人步驟說明</a:t>
            </a:r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(3)</a:t>
            </a:r>
            <a:endParaRPr lang="zh-TW" alt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副標題 9">
            <a:extLst>
              <a:ext uri="{FF2B5EF4-FFF2-40B4-BE49-F238E27FC236}">
                <a16:creationId xmlns:a16="http://schemas.microsoft.com/office/drawing/2014/main" id="{F94D38EF-3C3F-442B-87E4-E7CF83AB5F13}"/>
              </a:ext>
            </a:extLst>
          </p:cNvPr>
          <p:cNvSpPr txBox="1">
            <a:spLocks/>
          </p:cNvSpPr>
          <p:nvPr/>
        </p:nvSpPr>
        <p:spPr>
          <a:xfrm>
            <a:off x="0" y="635317"/>
            <a:ext cx="5760720" cy="57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B6654265-5EBF-41B9-A03B-5CA5D8361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1998" y="2732429"/>
            <a:ext cx="7246405" cy="2104654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89AE96D5-088B-0E18-3187-DEFA6D2E2D6C}"/>
              </a:ext>
            </a:extLst>
          </p:cNvPr>
          <p:cNvSpPr/>
          <p:nvPr/>
        </p:nvSpPr>
        <p:spPr>
          <a:xfrm>
            <a:off x="8605411" y="3428997"/>
            <a:ext cx="954591" cy="44631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92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5CE31C81-B08F-4766-8BC0-F9D3C4117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/>
        </p:blipFill>
        <p:spPr>
          <a:xfrm rot="10800000" flipV="1">
            <a:off x="209764" y="944156"/>
            <a:ext cx="10192849" cy="217278"/>
          </a:xfrm>
          <a:prstGeom prst="rect">
            <a:avLst/>
          </a:prstGeom>
        </p:spPr>
      </p:pic>
      <p:pic>
        <p:nvPicPr>
          <p:cNvPr id="5" name="Picture 2" descr="陽明交通大學高階主管管理碩士學程(EMBA)的Logo">
            <a:extLst>
              <a:ext uri="{FF2B5EF4-FFF2-40B4-BE49-F238E27FC236}">
                <a16:creationId xmlns:a16="http://schemas.microsoft.com/office/drawing/2014/main" id="{AD8D322F-B6F3-4D2D-8B37-94DD7935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60" y="122329"/>
            <a:ext cx="3305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B6323BE8-B639-49C9-A201-BDEC5B9C3C67}"/>
              </a:ext>
            </a:extLst>
          </p:cNvPr>
          <p:cNvGrpSpPr>
            <a:grpSpLocks/>
          </p:cNvGrpSpPr>
          <p:nvPr/>
        </p:nvGrpSpPr>
        <p:grpSpPr bwMode="auto">
          <a:xfrm>
            <a:off x="-390525" y="1640964"/>
            <a:ext cx="6546317" cy="4965700"/>
            <a:chOff x="0" y="0"/>
            <a:chExt cx="7786537" cy="7225611"/>
          </a:xfrm>
        </p:grpSpPr>
        <p:sp>
          <p:nvSpPr>
            <p:cNvPr id="18" name="饼图 11">
              <a:extLst>
                <a:ext uri="{FF2B5EF4-FFF2-40B4-BE49-F238E27FC236}">
                  <a16:creationId xmlns:a16="http://schemas.microsoft.com/office/drawing/2014/main" id="{805E42DF-94DC-49FF-AD16-4A38FFDB4E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7786537" cy="722561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70AD47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饼图 41">
              <a:extLst>
                <a:ext uri="{FF2B5EF4-FFF2-40B4-BE49-F238E27FC236}">
                  <a16:creationId xmlns:a16="http://schemas.microsoft.com/office/drawing/2014/main" id="{E9119734-8919-4141-8DC1-73C0E00FC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09861" y="1278955"/>
              <a:ext cx="5966815" cy="5332890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5B9BD5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饼图 42">
              <a:extLst>
                <a:ext uri="{FF2B5EF4-FFF2-40B4-BE49-F238E27FC236}">
                  <a16:creationId xmlns:a16="http://schemas.microsoft.com/office/drawing/2014/main" id="{A8009720-3BEB-4B8E-A1D9-0A21B2AAF7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148680" y="2601773"/>
              <a:ext cx="3635764" cy="320955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FFC000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30F21DB4-ABE9-4F75-9CA6-17ACF305AF21}"/>
              </a:ext>
            </a:extLst>
          </p:cNvPr>
          <p:cNvSpPr txBox="1"/>
          <p:nvPr/>
        </p:nvSpPr>
        <p:spPr>
          <a:xfrm>
            <a:off x="400050" y="297824"/>
            <a:ext cx="6915150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推薦函二封</a:t>
            </a:r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推薦人步驟說明</a:t>
            </a:r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(4)</a:t>
            </a:r>
            <a:endParaRPr lang="zh-TW" alt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副標題 9">
            <a:extLst>
              <a:ext uri="{FF2B5EF4-FFF2-40B4-BE49-F238E27FC236}">
                <a16:creationId xmlns:a16="http://schemas.microsoft.com/office/drawing/2014/main" id="{F94D38EF-3C3F-442B-87E4-E7CF83AB5F13}"/>
              </a:ext>
            </a:extLst>
          </p:cNvPr>
          <p:cNvSpPr txBox="1">
            <a:spLocks/>
          </p:cNvSpPr>
          <p:nvPr/>
        </p:nvSpPr>
        <p:spPr>
          <a:xfrm>
            <a:off x="0" y="635317"/>
            <a:ext cx="5760720" cy="57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7B12F75C-7C30-444A-9CEA-2E8DB9C27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918" y="1704767"/>
            <a:ext cx="9962877" cy="5101585"/>
          </a:xfrm>
          <a:prstGeom prst="rect">
            <a:avLst/>
          </a:prstGeom>
        </p:spPr>
      </p:pic>
      <p:sp>
        <p:nvSpPr>
          <p:cNvPr id="10" name="內容版面配置區 14">
            <a:extLst>
              <a:ext uri="{FF2B5EF4-FFF2-40B4-BE49-F238E27FC236}">
                <a16:creationId xmlns:a16="http://schemas.microsoft.com/office/drawing/2014/main" id="{663ABD13-4267-216E-CA4D-9A1C49F2007D}"/>
              </a:ext>
            </a:extLst>
          </p:cNvPr>
          <p:cNvSpPr>
            <a:spLocks noGrp="1"/>
          </p:cNvSpPr>
          <p:nvPr/>
        </p:nvSpPr>
        <p:spPr>
          <a:xfrm>
            <a:off x="1415918" y="1047952"/>
            <a:ext cx="4489056" cy="624914"/>
          </a:xfrm>
          <a:prstGeom prst="rect">
            <a:avLst/>
          </a:prstGeom>
        </p:spPr>
        <p:txBody>
          <a:bodyPr vert="horz" lIns="91428" tIns="45714" rIns="91428" bIns="45714" rtlCol="0">
            <a:noAutofit/>
          </a:bodyPr>
          <a:lstStyle>
            <a:lvl1pPr marL="342846" indent="-342846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836" indent="-285706" algn="l" defTabSz="9142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2823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599953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082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212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0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0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0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"/>
              </a:spcBef>
              <a:spcAft>
                <a:spcPct val="0"/>
              </a:spcAft>
              <a:buClr>
                <a:srgbClr val="4472C4"/>
              </a:buClr>
              <a:buFont typeface="Microsoft JhengHei" panose="020B0604030504040204" pitchFamily="34" charset="-120"/>
              <a:buChar char="║"/>
            </a:pPr>
            <a:r>
              <a:rPr lang="zh-TW" altLang="en-US" dirty="0">
                <a:solidFill>
                  <a:prstClr val="black"/>
                </a:solidFill>
                <a:cs typeface="Arial" panose="020B0604020202020204" pitchFamily="34" charset="0"/>
              </a:rPr>
              <a:t>系統自動帶入資料</a:t>
            </a:r>
            <a:endParaRPr lang="en-US" altLang="zh-TW" dirty="0">
              <a:solidFill>
                <a:srgbClr val="0000FF"/>
              </a:solidFill>
              <a:ea typeface="Heiti SC Medium" pitchFamily="2" charset="-128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8622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5CE31C81-B08F-4766-8BC0-F9D3C4117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/>
        </p:blipFill>
        <p:spPr>
          <a:xfrm rot="10800000" flipV="1">
            <a:off x="209764" y="944156"/>
            <a:ext cx="10192849" cy="217278"/>
          </a:xfrm>
          <a:prstGeom prst="rect">
            <a:avLst/>
          </a:prstGeom>
        </p:spPr>
      </p:pic>
      <p:pic>
        <p:nvPicPr>
          <p:cNvPr id="5" name="Picture 2" descr="陽明交通大學高階主管管理碩士學程(EMBA)的Logo">
            <a:extLst>
              <a:ext uri="{FF2B5EF4-FFF2-40B4-BE49-F238E27FC236}">
                <a16:creationId xmlns:a16="http://schemas.microsoft.com/office/drawing/2014/main" id="{AD8D322F-B6F3-4D2D-8B37-94DD7935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60" y="122329"/>
            <a:ext cx="3305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B6323BE8-B639-49C9-A201-BDEC5B9C3C67}"/>
              </a:ext>
            </a:extLst>
          </p:cNvPr>
          <p:cNvGrpSpPr>
            <a:grpSpLocks/>
          </p:cNvGrpSpPr>
          <p:nvPr/>
        </p:nvGrpSpPr>
        <p:grpSpPr bwMode="auto">
          <a:xfrm>
            <a:off x="-390525" y="1640964"/>
            <a:ext cx="6546317" cy="4965700"/>
            <a:chOff x="0" y="0"/>
            <a:chExt cx="7786537" cy="7225611"/>
          </a:xfrm>
        </p:grpSpPr>
        <p:sp>
          <p:nvSpPr>
            <p:cNvPr id="18" name="饼图 11">
              <a:extLst>
                <a:ext uri="{FF2B5EF4-FFF2-40B4-BE49-F238E27FC236}">
                  <a16:creationId xmlns:a16="http://schemas.microsoft.com/office/drawing/2014/main" id="{805E42DF-94DC-49FF-AD16-4A38FFDB4E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7786537" cy="722561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70AD47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饼图 41">
              <a:extLst>
                <a:ext uri="{FF2B5EF4-FFF2-40B4-BE49-F238E27FC236}">
                  <a16:creationId xmlns:a16="http://schemas.microsoft.com/office/drawing/2014/main" id="{E9119734-8919-4141-8DC1-73C0E00FC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09861" y="1278955"/>
              <a:ext cx="5966815" cy="5332890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5B9BD5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饼图 42">
              <a:extLst>
                <a:ext uri="{FF2B5EF4-FFF2-40B4-BE49-F238E27FC236}">
                  <a16:creationId xmlns:a16="http://schemas.microsoft.com/office/drawing/2014/main" id="{A8009720-3BEB-4B8E-A1D9-0A21B2AAF7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148680" y="2601773"/>
              <a:ext cx="3635764" cy="320955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FFC000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30F21DB4-ABE9-4F75-9CA6-17ACF305AF21}"/>
              </a:ext>
            </a:extLst>
          </p:cNvPr>
          <p:cNvSpPr txBox="1"/>
          <p:nvPr/>
        </p:nvSpPr>
        <p:spPr>
          <a:xfrm>
            <a:off x="400050" y="297824"/>
            <a:ext cx="6915150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推薦函二封</a:t>
            </a:r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推薦人步驟說明</a:t>
            </a:r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(5)</a:t>
            </a:r>
            <a:endParaRPr lang="zh-TW" alt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副標題 9">
            <a:extLst>
              <a:ext uri="{FF2B5EF4-FFF2-40B4-BE49-F238E27FC236}">
                <a16:creationId xmlns:a16="http://schemas.microsoft.com/office/drawing/2014/main" id="{F94D38EF-3C3F-442B-87E4-E7CF83AB5F13}"/>
              </a:ext>
            </a:extLst>
          </p:cNvPr>
          <p:cNvSpPr txBox="1">
            <a:spLocks/>
          </p:cNvSpPr>
          <p:nvPr/>
        </p:nvSpPr>
        <p:spPr>
          <a:xfrm>
            <a:off x="0" y="635317"/>
            <a:ext cx="5760720" cy="57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EA7301EC-8E92-4DB8-852B-6EE264624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0735" y="1002667"/>
            <a:ext cx="7499761" cy="577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5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5CE31C81-B08F-4766-8BC0-F9D3C4117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/>
        </p:blipFill>
        <p:spPr>
          <a:xfrm rot="10800000" flipV="1">
            <a:off x="209764" y="944156"/>
            <a:ext cx="10192849" cy="217278"/>
          </a:xfrm>
          <a:prstGeom prst="rect">
            <a:avLst/>
          </a:prstGeom>
        </p:spPr>
      </p:pic>
      <p:pic>
        <p:nvPicPr>
          <p:cNvPr id="5" name="Picture 2" descr="陽明交通大學高階主管管理碩士學程(EMBA)的Logo">
            <a:extLst>
              <a:ext uri="{FF2B5EF4-FFF2-40B4-BE49-F238E27FC236}">
                <a16:creationId xmlns:a16="http://schemas.microsoft.com/office/drawing/2014/main" id="{AD8D322F-B6F3-4D2D-8B37-94DD7935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60" y="122329"/>
            <a:ext cx="3305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B6323BE8-B639-49C9-A201-BDEC5B9C3C67}"/>
              </a:ext>
            </a:extLst>
          </p:cNvPr>
          <p:cNvGrpSpPr>
            <a:grpSpLocks/>
          </p:cNvGrpSpPr>
          <p:nvPr/>
        </p:nvGrpSpPr>
        <p:grpSpPr bwMode="auto">
          <a:xfrm>
            <a:off x="-390525" y="1640964"/>
            <a:ext cx="6546317" cy="4965700"/>
            <a:chOff x="0" y="0"/>
            <a:chExt cx="7786537" cy="7225611"/>
          </a:xfrm>
        </p:grpSpPr>
        <p:sp>
          <p:nvSpPr>
            <p:cNvPr id="18" name="饼图 11">
              <a:extLst>
                <a:ext uri="{FF2B5EF4-FFF2-40B4-BE49-F238E27FC236}">
                  <a16:creationId xmlns:a16="http://schemas.microsoft.com/office/drawing/2014/main" id="{805E42DF-94DC-49FF-AD16-4A38FFDB4E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7786537" cy="722561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70AD47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饼图 41">
              <a:extLst>
                <a:ext uri="{FF2B5EF4-FFF2-40B4-BE49-F238E27FC236}">
                  <a16:creationId xmlns:a16="http://schemas.microsoft.com/office/drawing/2014/main" id="{E9119734-8919-4141-8DC1-73C0E00FC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09861" y="1278955"/>
              <a:ext cx="5966815" cy="5332890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5B9BD5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饼图 42">
              <a:extLst>
                <a:ext uri="{FF2B5EF4-FFF2-40B4-BE49-F238E27FC236}">
                  <a16:creationId xmlns:a16="http://schemas.microsoft.com/office/drawing/2014/main" id="{A8009720-3BEB-4B8E-A1D9-0A21B2AAF7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148680" y="2601773"/>
              <a:ext cx="3635764" cy="320955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FFC000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30F21DB4-ABE9-4F75-9CA6-17ACF305AF21}"/>
              </a:ext>
            </a:extLst>
          </p:cNvPr>
          <p:cNvSpPr txBox="1"/>
          <p:nvPr/>
        </p:nvSpPr>
        <p:spPr>
          <a:xfrm>
            <a:off x="400050" y="297824"/>
            <a:ext cx="6915150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推薦函二封</a:t>
            </a:r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推薦人步驟說明</a:t>
            </a:r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(6)</a:t>
            </a:r>
            <a:endParaRPr lang="zh-TW" alt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副標題 9">
            <a:extLst>
              <a:ext uri="{FF2B5EF4-FFF2-40B4-BE49-F238E27FC236}">
                <a16:creationId xmlns:a16="http://schemas.microsoft.com/office/drawing/2014/main" id="{F94D38EF-3C3F-442B-87E4-E7CF83AB5F13}"/>
              </a:ext>
            </a:extLst>
          </p:cNvPr>
          <p:cNvSpPr txBox="1">
            <a:spLocks/>
          </p:cNvSpPr>
          <p:nvPr/>
        </p:nvSpPr>
        <p:spPr>
          <a:xfrm>
            <a:off x="0" y="635317"/>
            <a:ext cx="5760720" cy="57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55289068-0131-4DDE-8C0A-EC41985BA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548" y="1161435"/>
            <a:ext cx="7973124" cy="5602314"/>
          </a:xfrm>
          <a:prstGeom prst="rect">
            <a:avLst/>
          </a:prstGeom>
        </p:spPr>
      </p:pic>
      <p:sp>
        <p:nvSpPr>
          <p:cNvPr id="10" name="內容版面配置區 14">
            <a:extLst>
              <a:ext uri="{FF2B5EF4-FFF2-40B4-BE49-F238E27FC236}">
                <a16:creationId xmlns:a16="http://schemas.microsoft.com/office/drawing/2014/main" id="{3D77D31F-4380-EE93-C2E4-6C909466FEFB}"/>
              </a:ext>
            </a:extLst>
          </p:cNvPr>
          <p:cNvSpPr>
            <a:spLocks noGrp="1"/>
          </p:cNvSpPr>
          <p:nvPr/>
        </p:nvSpPr>
        <p:spPr>
          <a:xfrm>
            <a:off x="970012" y="5326033"/>
            <a:ext cx="6808456" cy="6249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28" tIns="45714" rIns="91428" bIns="45714" rtlCol="0">
            <a:noAutofit/>
          </a:bodyPr>
          <a:lstStyle>
            <a:lvl1pPr marL="342846" indent="-342846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836" indent="-285706" algn="l" defTabSz="9142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2823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599953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082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212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0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0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0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"/>
              </a:spcBef>
              <a:spcAft>
                <a:spcPct val="0"/>
              </a:spcAft>
              <a:buClr>
                <a:srgbClr val="4472C4"/>
              </a:buClr>
              <a:buFont typeface="Microsoft JhengHei" panose="020B0604030504040204" pitchFamily="34" charset="-120"/>
              <a:buChar char="║"/>
            </a:pPr>
            <a:r>
              <a:rPr lang="zh-TW" altLang="en-US" dirty="0">
                <a:solidFill>
                  <a:prstClr val="black"/>
                </a:solidFill>
                <a:cs typeface="Arial" panose="020B0604020202020204" pitchFamily="34" charset="0"/>
              </a:rPr>
              <a:t>推薦人亦可附上推薦信之</a:t>
            </a:r>
            <a:r>
              <a:rPr lang="en-US" altLang="zh-TW" dirty="0">
                <a:solidFill>
                  <a:prstClr val="black"/>
                </a:solidFill>
                <a:cs typeface="Arial" panose="020B0604020202020204" pitchFamily="34" charset="0"/>
              </a:rPr>
              <a:t>PDF</a:t>
            </a:r>
            <a:r>
              <a:rPr lang="zh-TW" altLang="en-US" dirty="0">
                <a:solidFill>
                  <a:prstClr val="black"/>
                </a:solidFill>
                <a:cs typeface="Arial" panose="020B0604020202020204" pitchFamily="34" charset="0"/>
              </a:rPr>
              <a:t>當案</a:t>
            </a:r>
            <a:endParaRPr lang="en-US" altLang="zh-TW" dirty="0">
              <a:solidFill>
                <a:srgbClr val="0000FF"/>
              </a:solidFill>
              <a:ea typeface="Heiti SC Medium" pitchFamily="2" charset="-128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3127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5CE31C81-B08F-4766-8BC0-F9D3C4117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/>
        </p:blipFill>
        <p:spPr>
          <a:xfrm rot="10800000" flipV="1">
            <a:off x="209764" y="944156"/>
            <a:ext cx="10192849" cy="217278"/>
          </a:xfrm>
          <a:prstGeom prst="rect">
            <a:avLst/>
          </a:prstGeom>
        </p:spPr>
      </p:pic>
      <p:pic>
        <p:nvPicPr>
          <p:cNvPr id="5" name="Picture 2" descr="陽明交通大學高階主管管理碩士學程(EMBA)的Logo">
            <a:extLst>
              <a:ext uri="{FF2B5EF4-FFF2-40B4-BE49-F238E27FC236}">
                <a16:creationId xmlns:a16="http://schemas.microsoft.com/office/drawing/2014/main" id="{AD8D322F-B6F3-4D2D-8B37-94DD7935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60" y="122329"/>
            <a:ext cx="3305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B6323BE8-B639-49C9-A201-BDEC5B9C3C67}"/>
              </a:ext>
            </a:extLst>
          </p:cNvPr>
          <p:cNvGrpSpPr>
            <a:grpSpLocks/>
          </p:cNvGrpSpPr>
          <p:nvPr/>
        </p:nvGrpSpPr>
        <p:grpSpPr bwMode="auto">
          <a:xfrm>
            <a:off x="-390525" y="1640964"/>
            <a:ext cx="6546317" cy="4965700"/>
            <a:chOff x="0" y="0"/>
            <a:chExt cx="7786537" cy="7225611"/>
          </a:xfrm>
        </p:grpSpPr>
        <p:sp>
          <p:nvSpPr>
            <p:cNvPr id="18" name="饼图 11">
              <a:extLst>
                <a:ext uri="{FF2B5EF4-FFF2-40B4-BE49-F238E27FC236}">
                  <a16:creationId xmlns:a16="http://schemas.microsoft.com/office/drawing/2014/main" id="{805E42DF-94DC-49FF-AD16-4A38FFDB4E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7786537" cy="722561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70AD47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饼图 41">
              <a:extLst>
                <a:ext uri="{FF2B5EF4-FFF2-40B4-BE49-F238E27FC236}">
                  <a16:creationId xmlns:a16="http://schemas.microsoft.com/office/drawing/2014/main" id="{E9119734-8919-4141-8DC1-73C0E00FC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09861" y="1278955"/>
              <a:ext cx="5966815" cy="5332890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5B9BD5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饼图 42">
              <a:extLst>
                <a:ext uri="{FF2B5EF4-FFF2-40B4-BE49-F238E27FC236}">
                  <a16:creationId xmlns:a16="http://schemas.microsoft.com/office/drawing/2014/main" id="{A8009720-3BEB-4B8E-A1D9-0A21B2AAF7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148680" y="2601773"/>
              <a:ext cx="3635764" cy="320955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FFC000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30F21DB4-ABE9-4F75-9CA6-17ACF305AF21}"/>
              </a:ext>
            </a:extLst>
          </p:cNvPr>
          <p:cNvSpPr txBox="1"/>
          <p:nvPr/>
        </p:nvSpPr>
        <p:spPr>
          <a:xfrm>
            <a:off x="400050" y="297824"/>
            <a:ext cx="6915150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其他相關資料</a:t>
            </a:r>
          </a:p>
        </p:txBody>
      </p:sp>
      <p:sp>
        <p:nvSpPr>
          <p:cNvPr id="9" name="副標題 9">
            <a:extLst>
              <a:ext uri="{FF2B5EF4-FFF2-40B4-BE49-F238E27FC236}">
                <a16:creationId xmlns:a16="http://schemas.microsoft.com/office/drawing/2014/main" id="{D0867D40-B8AB-47DF-B385-B170554FB226}"/>
              </a:ext>
            </a:extLst>
          </p:cNvPr>
          <p:cNvSpPr txBox="1">
            <a:spLocks/>
          </p:cNvSpPr>
          <p:nvPr/>
        </p:nvSpPr>
        <p:spPr>
          <a:xfrm>
            <a:off x="-142875" y="729141"/>
            <a:ext cx="5760720" cy="57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D30FE077-A7F9-428E-8C64-D9C7F9338C97}"/>
              </a:ext>
            </a:extLst>
          </p:cNvPr>
          <p:cNvGrpSpPr/>
          <p:nvPr/>
        </p:nvGrpSpPr>
        <p:grpSpPr>
          <a:xfrm>
            <a:off x="926257" y="757831"/>
            <a:ext cx="10482788" cy="5848834"/>
            <a:chOff x="347772" y="531322"/>
            <a:chExt cx="8792128" cy="4326238"/>
          </a:xfrm>
        </p:grpSpPr>
        <p:grpSp>
          <p:nvGrpSpPr>
            <p:cNvPr id="11" name="Group 5">
              <a:extLst>
                <a:ext uri="{FF2B5EF4-FFF2-40B4-BE49-F238E27FC236}">
                  <a16:creationId xmlns:a16="http://schemas.microsoft.com/office/drawing/2014/main" id="{C721192C-BE63-478F-9758-724E1892E8C7}"/>
                </a:ext>
              </a:extLst>
            </p:cNvPr>
            <p:cNvGrpSpPr/>
            <p:nvPr/>
          </p:nvGrpSpPr>
          <p:grpSpPr>
            <a:xfrm>
              <a:off x="914379" y="1353941"/>
              <a:ext cx="381100" cy="332708"/>
              <a:chOff x="1079332" y="2203296"/>
              <a:chExt cx="298739" cy="264080"/>
            </a:xfrm>
          </p:grpSpPr>
          <p:sp>
            <p:nvSpPr>
              <p:cNvPr id="55" name="Oval 2">
                <a:extLst>
                  <a:ext uri="{FF2B5EF4-FFF2-40B4-BE49-F238E27FC236}">
                    <a16:creationId xmlns:a16="http://schemas.microsoft.com/office/drawing/2014/main" id="{B2759342-C356-4D08-AD58-0D5975F7322B}"/>
                  </a:ext>
                </a:extLst>
              </p:cNvPr>
              <p:cNvSpPr/>
              <p:nvPr/>
            </p:nvSpPr>
            <p:spPr bwMode="auto">
              <a:xfrm>
                <a:off x="1103804" y="2203296"/>
                <a:ext cx="264080" cy="264080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123698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sym typeface="Gill Sans" charset="0"/>
                </a:endParaRPr>
              </a:p>
            </p:txBody>
          </p:sp>
          <p:sp>
            <p:nvSpPr>
              <p:cNvPr id="56" name="Rectangle 22">
                <a:extLst>
                  <a:ext uri="{FF2B5EF4-FFF2-40B4-BE49-F238E27FC236}">
                    <a16:creationId xmlns:a16="http://schemas.microsoft.com/office/drawing/2014/main" id="{D8D13D5B-7082-4E67-BF9D-561B497ECA90}"/>
                  </a:ext>
                </a:extLst>
              </p:cNvPr>
              <p:cNvSpPr/>
              <p:nvPr/>
            </p:nvSpPr>
            <p:spPr bwMode="auto">
              <a:xfrm>
                <a:off x="1079332" y="2246362"/>
                <a:ext cx="298739" cy="197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Bebas Neue" charset="0"/>
                    <a:sym typeface="Bebas Neue" charset="0"/>
                  </a:rPr>
                  <a:t>1</a:t>
                </a:r>
              </a:p>
            </p:txBody>
          </p:sp>
        </p:grpSp>
        <p:grpSp>
          <p:nvGrpSpPr>
            <p:cNvPr id="12" name="Group 235">
              <a:extLst>
                <a:ext uri="{FF2B5EF4-FFF2-40B4-BE49-F238E27FC236}">
                  <a16:creationId xmlns:a16="http://schemas.microsoft.com/office/drawing/2014/main" id="{25B825A7-7138-42DB-B950-2C29E760F9DC}"/>
                </a:ext>
              </a:extLst>
            </p:cNvPr>
            <p:cNvGrpSpPr/>
            <p:nvPr/>
          </p:nvGrpSpPr>
          <p:grpSpPr>
            <a:xfrm>
              <a:off x="914379" y="2307614"/>
              <a:ext cx="381100" cy="332708"/>
              <a:chOff x="1079332" y="2203296"/>
              <a:chExt cx="298739" cy="264080"/>
            </a:xfrm>
          </p:grpSpPr>
          <p:sp>
            <p:nvSpPr>
              <p:cNvPr id="53" name="Oval 236">
                <a:extLst>
                  <a:ext uri="{FF2B5EF4-FFF2-40B4-BE49-F238E27FC236}">
                    <a16:creationId xmlns:a16="http://schemas.microsoft.com/office/drawing/2014/main" id="{CD5B10A4-0CFE-4B9A-ADB8-FDBB8899B7F8}"/>
                  </a:ext>
                </a:extLst>
              </p:cNvPr>
              <p:cNvSpPr/>
              <p:nvPr/>
            </p:nvSpPr>
            <p:spPr bwMode="auto">
              <a:xfrm>
                <a:off x="1103804" y="2203296"/>
                <a:ext cx="264080" cy="264080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123698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sym typeface="Gill Sans" charset="0"/>
                </a:endParaRPr>
              </a:p>
            </p:txBody>
          </p:sp>
          <p:sp>
            <p:nvSpPr>
              <p:cNvPr id="54" name="Rectangle 22">
                <a:extLst>
                  <a:ext uri="{FF2B5EF4-FFF2-40B4-BE49-F238E27FC236}">
                    <a16:creationId xmlns:a16="http://schemas.microsoft.com/office/drawing/2014/main" id="{A588B1FD-6B8F-4BE8-8030-6756D819726D}"/>
                  </a:ext>
                </a:extLst>
              </p:cNvPr>
              <p:cNvSpPr/>
              <p:nvPr/>
            </p:nvSpPr>
            <p:spPr bwMode="auto">
              <a:xfrm>
                <a:off x="1079332" y="2246362"/>
                <a:ext cx="298739" cy="197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Bebas Neue" charset="0"/>
                    <a:sym typeface="Bebas Neue" charset="0"/>
                  </a:rPr>
                  <a:t>2</a:t>
                </a:r>
              </a:p>
            </p:txBody>
          </p:sp>
        </p:grpSp>
        <p:grpSp>
          <p:nvGrpSpPr>
            <p:cNvPr id="13" name="Group 238">
              <a:extLst>
                <a:ext uri="{FF2B5EF4-FFF2-40B4-BE49-F238E27FC236}">
                  <a16:creationId xmlns:a16="http://schemas.microsoft.com/office/drawing/2014/main" id="{77025721-97EC-4325-A135-9FC8044EDA0A}"/>
                </a:ext>
              </a:extLst>
            </p:cNvPr>
            <p:cNvGrpSpPr/>
            <p:nvPr/>
          </p:nvGrpSpPr>
          <p:grpSpPr>
            <a:xfrm>
              <a:off x="914379" y="3169238"/>
              <a:ext cx="381100" cy="332708"/>
              <a:chOff x="1079332" y="2203296"/>
              <a:chExt cx="298739" cy="264080"/>
            </a:xfrm>
          </p:grpSpPr>
          <p:sp>
            <p:nvSpPr>
              <p:cNvPr id="51" name="Oval 239">
                <a:extLst>
                  <a:ext uri="{FF2B5EF4-FFF2-40B4-BE49-F238E27FC236}">
                    <a16:creationId xmlns:a16="http://schemas.microsoft.com/office/drawing/2014/main" id="{126580E5-20E5-4FDD-93B0-4184F83443CC}"/>
                  </a:ext>
                </a:extLst>
              </p:cNvPr>
              <p:cNvSpPr/>
              <p:nvPr/>
            </p:nvSpPr>
            <p:spPr bwMode="auto">
              <a:xfrm>
                <a:off x="1103804" y="2203296"/>
                <a:ext cx="264080" cy="264080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123698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sym typeface="Gill Sans" charset="0"/>
                </a:endParaRPr>
              </a:p>
            </p:txBody>
          </p:sp>
          <p:sp>
            <p:nvSpPr>
              <p:cNvPr id="52" name="Rectangle 22">
                <a:extLst>
                  <a:ext uri="{FF2B5EF4-FFF2-40B4-BE49-F238E27FC236}">
                    <a16:creationId xmlns:a16="http://schemas.microsoft.com/office/drawing/2014/main" id="{55CAAD06-A9B8-4E41-B6F1-CAE660C1408B}"/>
                  </a:ext>
                </a:extLst>
              </p:cNvPr>
              <p:cNvSpPr/>
              <p:nvPr/>
            </p:nvSpPr>
            <p:spPr bwMode="auto">
              <a:xfrm>
                <a:off x="1079332" y="2246362"/>
                <a:ext cx="298739" cy="197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Bebas Neue" charset="0"/>
                    <a:sym typeface="Bebas Neue" charset="0"/>
                  </a:rPr>
                  <a:t>3</a:t>
                </a:r>
              </a:p>
            </p:txBody>
          </p:sp>
        </p:grpSp>
        <p:grpSp>
          <p:nvGrpSpPr>
            <p:cNvPr id="14" name="Group 244">
              <a:extLst>
                <a:ext uri="{FF2B5EF4-FFF2-40B4-BE49-F238E27FC236}">
                  <a16:creationId xmlns:a16="http://schemas.microsoft.com/office/drawing/2014/main" id="{726B0B45-BA4B-4C72-A066-37206A6CC078}"/>
                </a:ext>
              </a:extLst>
            </p:cNvPr>
            <p:cNvGrpSpPr/>
            <p:nvPr/>
          </p:nvGrpSpPr>
          <p:grpSpPr>
            <a:xfrm>
              <a:off x="5942709" y="1915146"/>
              <a:ext cx="381100" cy="332708"/>
              <a:chOff x="1079332" y="2203296"/>
              <a:chExt cx="298739" cy="264080"/>
            </a:xfrm>
          </p:grpSpPr>
          <p:sp>
            <p:nvSpPr>
              <p:cNvPr id="49" name="Oval 245">
                <a:extLst>
                  <a:ext uri="{FF2B5EF4-FFF2-40B4-BE49-F238E27FC236}">
                    <a16:creationId xmlns:a16="http://schemas.microsoft.com/office/drawing/2014/main" id="{7DDA4BAB-1E0D-4C37-AF7F-0D43E0E0DAC7}"/>
                  </a:ext>
                </a:extLst>
              </p:cNvPr>
              <p:cNvSpPr/>
              <p:nvPr/>
            </p:nvSpPr>
            <p:spPr bwMode="auto">
              <a:xfrm>
                <a:off x="1103804" y="2203296"/>
                <a:ext cx="264080" cy="264080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123698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sym typeface="Gill Sans" charset="0"/>
                </a:endParaRPr>
              </a:p>
            </p:txBody>
          </p:sp>
          <p:sp>
            <p:nvSpPr>
              <p:cNvPr id="50" name="Rectangle 22">
                <a:extLst>
                  <a:ext uri="{FF2B5EF4-FFF2-40B4-BE49-F238E27FC236}">
                    <a16:creationId xmlns:a16="http://schemas.microsoft.com/office/drawing/2014/main" id="{FC8417D7-57C6-49DC-ABBE-E92C60655D80}"/>
                  </a:ext>
                </a:extLst>
              </p:cNvPr>
              <p:cNvSpPr/>
              <p:nvPr/>
            </p:nvSpPr>
            <p:spPr bwMode="auto">
              <a:xfrm>
                <a:off x="1079332" y="2246362"/>
                <a:ext cx="298739" cy="197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Bebas Neue" charset="0"/>
                    <a:sym typeface="Bebas Neue" charset="0"/>
                  </a:rPr>
                  <a:t>4</a:t>
                </a:r>
              </a:p>
            </p:txBody>
          </p:sp>
        </p:grpSp>
        <p:grpSp>
          <p:nvGrpSpPr>
            <p:cNvPr id="15" name="Group 247">
              <a:extLst>
                <a:ext uri="{FF2B5EF4-FFF2-40B4-BE49-F238E27FC236}">
                  <a16:creationId xmlns:a16="http://schemas.microsoft.com/office/drawing/2014/main" id="{59F6885A-162C-49D9-8DC9-F3072506CC1C}"/>
                </a:ext>
              </a:extLst>
            </p:cNvPr>
            <p:cNvGrpSpPr/>
            <p:nvPr/>
          </p:nvGrpSpPr>
          <p:grpSpPr>
            <a:xfrm>
              <a:off x="5942709" y="2619971"/>
              <a:ext cx="381100" cy="332708"/>
              <a:chOff x="1079332" y="2203296"/>
              <a:chExt cx="298739" cy="264080"/>
            </a:xfrm>
          </p:grpSpPr>
          <p:sp>
            <p:nvSpPr>
              <p:cNvPr id="47" name="Oval 248">
                <a:extLst>
                  <a:ext uri="{FF2B5EF4-FFF2-40B4-BE49-F238E27FC236}">
                    <a16:creationId xmlns:a16="http://schemas.microsoft.com/office/drawing/2014/main" id="{B419EC54-E2BA-4900-B932-F416C162D9DF}"/>
                  </a:ext>
                </a:extLst>
              </p:cNvPr>
              <p:cNvSpPr/>
              <p:nvPr/>
            </p:nvSpPr>
            <p:spPr bwMode="auto">
              <a:xfrm>
                <a:off x="1103804" y="2203296"/>
                <a:ext cx="264080" cy="264080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123698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sym typeface="Gill Sans" charset="0"/>
                </a:endParaRPr>
              </a:p>
            </p:txBody>
          </p:sp>
          <p:sp>
            <p:nvSpPr>
              <p:cNvPr id="48" name="Rectangle 22">
                <a:extLst>
                  <a:ext uri="{FF2B5EF4-FFF2-40B4-BE49-F238E27FC236}">
                    <a16:creationId xmlns:a16="http://schemas.microsoft.com/office/drawing/2014/main" id="{671A8BA9-0456-4BC8-A6CD-A31F332C35D2}"/>
                  </a:ext>
                </a:extLst>
              </p:cNvPr>
              <p:cNvSpPr/>
              <p:nvPr/>
            </p:nvSpPr>
            <p:spPr bwMode="auto">
              <a:xfrm>
                <a:off x="1079332" y="2246362"/>
                <a:ext cx="298739" cy="197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Bebas Neue" charset="0"/>
                    <a:sym typeface="Bebas Neue" charset="0"/>
                  </a:rPr>
                  <a:t>5</a:t>
                </a:r>
              </a:p>
            </p:txBody>
          </p:sp>
        </p:grpSp>
        <p:grpSp>
          <p:nvGrpSpPr>
            <p:cNvPr id="16" name="Group 250">
              <a:extLst>
                <a:ext uri="{FF2B5EF4-FFF2-40B4-BE49-F238E27FC236}">
                  <a16:creationId xmlns:a16="http://schemas.microsoft.com/office/drawing/2014/main" id="{939FFBEB-2D05-46FD-BFE9-E1BBE0EF27D5}"/>
                </a:ext>
              </a:extLst>
            </p:cNvPr>
            <p:cNvGrpSpPr/>
            <p:nvPr/>
          </p:nvGrpSpPr>
          <p:grpSpPr>
            <a:xfrm>
              <a:off x="6356554" y="3418239"/>
              <a:ext cx="381100" cy="332708"/>
              <a:chOff x="1079332" y="2203296"/>
              <a:chExt cx="298739" cy="264080"/>
            </a:xfrm>
          </p:grpSpPr>
          <p:sp>
            <p:nvSpPr>
              <p:cNvPr id="45" name="Oval 251">
                <a:extLst>
                  <a:ext uri="{FF2B5EF4-FFF2-40B4-BE49-F238E27FC236}">
                    <a16:creationId xmlns:a16="http://schemas.microsoft.com/office/drawing/2014/main" id="{A723B14B-1FF6-4E10-B47C-DBBE82059EB2}"/>
                  </a:ext>
                </a:extLst>
              </p:cNvPr>
              <p:cNvSpPr/>
              <p:nvPr/>
            </p:nvSpPr>
            <p:spPr bwMode="auto">
              <a:xfrm>
                <a:off x="1103804" y="2203296"/>
                <a:ext cx="264080" cy="264080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123698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sym typeface="Gill Sans" charset="0"/>
                </a:endParaRPr>
              </a:p>
            </p:txBody>
          </p:sp>
          <p:sp>
            <p:nvSpPr>
              <p:cNvPr id="46" name="Rectangle 22">
                <a:extLst>
                  <a:ext uri="{FF2B5EF4-FFF2-40B4-BE49-F238E27FC236}">
                    <a16:creationId xmlns:a16="http://schemas.microsoft.com/office/drawing/2014/main" id="{56C51F3E-677F-43CC-AA72-73B1F6613382}"/>
                  </a:ext>
                </a:extLst>
              </p:cNvPr>
              <p:cNvSpPr/>
              <p:nvPr/>
            </p:nvSpPr>
            <p:spPr bwMode="auto">
              <a:xfrm>
                <a:off x="1079332" y="2246362"/>
                <a:ext cx="298739" cy="197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Bebas Neue" charset="0"/>
                    <a:sym typeface="Bebas Neue" charset="0"/>
                  </a:rPr>
                  <a:t>6</a:t>
                </a:r>
              </a:p>
            </p:txBody>
          </p:sp>
        </p:grpSp>
        <p:sp>
          <p:nvSpPr>
            <p:cNvPr id="17" name="Rectangle 37">
              <a:extLst>
                <a:ext uri="{FF2B5EF4-FFF2-40B4-BE49-F238E27FC236}">
                  <a16:creationId xmlns:a16="http://schemas.microsoft.com/office/drawing/2014/main" id="{03234519-1A16-4D16-9071-6E83CB3752BA}"/>
                </a:ext>
              </a:extLst>
            </p:cNvPr>
            <p:cNvSpPr/>
            <p:nvPr/>
          </p:nvSpPr>
          <p:spPr bwMode="auto">
            <a:xfrm>
              <a:off x="1329689" y="1335783"/>
              <a:ext cx="2296505" cy="44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4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自傳</a:t>
              </a:r>
              <a:endParaRPr lang="en-US" sz="2400" dirty="0">
                <a:solidFill>
                  <a:srgbClr val="4D4D4D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1" name="Rectangle 37">
              <a:extLst>
                <a:ext uri="{FF2B5EF4-FFF2-40B4-BE49-F238E27FC236}">
                  <a16:creationId xmlns:a16="http://schemas.microsoft.com/office/drawing/2014/main" id="{3FE0790D-D56C-46C6-92D8-08D96F04B14E}"/>
                </a:ext>
              </a:extLst>
            </p:cNvPr>
            <p:cNvSpPr/>
            <p:nvPr/>
          </p:nvSpPr>
          <p:spPr bwMode="auto">
            <a:xfrm>
              <a:off x="1329689" y="2238963"/>
              <a:ext cx="2296505" cy="44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4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個人著作</a:t>
              </a:r>
              <a:endParaRPr lang="en-US" sz="2400" dirty="0">
                <a:solidFill>
                  <a:srgbClr val="4D4D4D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2" name="Rectangle 37">
              <a:extLst>
                <a:ext uri="{FF2B5EF4-FFF2-40B4-BE49-F238E27FC236}">
                  <a16:creationId xmlns:a16="http://schemas.microsoft.com/office/drawing/2014/main" id="{4E24A4A1-FCE6-4A78-911B-6D6ED8F66F70}"/>
                </a:ext>
              </a:extLst>
            </p:cNvPr>
            <p:cNvSpPr/>
            <p:nvPr/>
          </p:nvSpPr>
          <p:spPr bwMode="auto">
            <a:xfrm>
              <a:off x="1329689" y="3108485"/>
              <a:ext cx="2296505" cy="44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4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研究報告</a:t>
              </a:r>
              <a:endParaRPr lang="en-US" sz="2400" dirty="0">
                <a:solidFill>
                  <a:srgbClr val="4D4D4D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3" name="Rectangle 37">
              <a:extLst>
                <a:ext uri="{FF2B5EF4-FFF2-40B4-BE49-F238E27FC236}">
                  <a16:creationId xmlns:a16="http://schemas.microsoft.com/office/drawing/2014/main" id="{E002940A-2BE1-41B7-A213-A2B73D4F2267}"/>
                </a:ext>
              </a:extLst>
            </p:cNvPr>
            <p:cNvSpPr/>
            <p:nvPr/>
          </p:nvSpPr>
          <p:spPr bwMode="auto">
            <a:xfrm>
              <a:off x="6429550" y="1828309"/>
              <a:ext cx="2296505" cy="44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400" dirty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rPr>
                <a:t>各種榮譽證明</a:t>
              </a:r>
              <a:endParaRPr lang="en-US" sz="2400" dirty="0">
                <a:solidFill>
                  <a:srgbClr val="4D4D4D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4" name="Rectangle 37">
              <a:extLst>
                <a:ext uri="{FF2B5EF4-FFF2-40B4-BE49-F238E27FC236}">
                  <a16:creationId xmlns:a16="http://schemas.microsoft.com/office/drawing/2014/main" id="{731AB319-D3E4-4C1A-83CE-118DAA8D2236}"/>
                </a:ext>
              </a:extLst>
            </p:cNvPr>
            <p:cNvSpPr/>
            <p:nvPr/>
          </p:nvSpPr>
          <p:spPr bwMode="auto">
            <a:xfrm>
              <a:off x="6429550" y="2529536"/>
              <a:ext cx="2296505" cy="44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400" dirty="0">
                  <a:latin typeface="微软雅黑"/>
                  <a:ea typeface="微软雅黑"/>
                  <a:cs typeface="Lato Light" charset="0"/>
                  <a:sym typeface="Lato Light" charset="0"/>
                </a:rPr>
                <a:t>專業成就證明</a:t>
              </a:r>
              <a:endParaRPr lang="en-US" sz="2400" dirty="0"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5" name="Rectangle 37">
              <a:extLst>
                <a:ext uri="{FF2B5EF4-FFF2-40B4-BE49-F238E27FC236}">
                  <a16:creationId xmlns:a16="http://schemas.microsoft.com/office/drawing/2014/main" id="{ECDAAD92-A907-4C8F-B3BE-5C9D6D90CC27}"/>
                </a:ext>
              </a:extLst>
            </p:cNvPr>
            <p:cNvSpPr/>
            <p:nvPr/>
          </p:nvSpPr>
          <p:spPr bwMode="auto">
            <a:xfrm>
              <a:off x="6843395" y="3359789"/>
              <a:ext cx="2296505" cy="44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400" dirty="0">
                  <a:latin typeface="微软雅黑"/>
                  <a:ea typeface="微软雅黑"/>
                  <a:cs typeface="Lato Light" charset="0"/>
                  <a:sym typeface="Lato Light" charset="0"/>
                </a:rPr>
                <a:t>學習潛能</a:t>
              </a:r>
              <a:endParaRPr lang="en-US" sz="2400" dirty="0"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grpSp>
          <p:nvGrpSpPr>
            <p:cNvPr id="26" name="Group 250">
              <a:extLst>
                <a:ext uri="{FF2B5EF4-FFF2-40B4-BE49-F238E27FC236}">
                  <a16:creationId xmlns:a16="http://schemas.microsoft.com/office/drawing/2014/main" id="{C471B84B-1DD0-489C-9315-4015AD2F2FF8}"/>
                </a:ext>
              </a:extLst>
            </p:cNvPr>
            <p:cNvGrpSpPr/>
            <p:nvPr/>
          </p:nvGrpSpPr>
          <p:grpSpPr>
            <a:xfrm>
              <a:off x="5942709" y="4203614"/>
              <a:ext cx="381100" cy="332708"/>
              <a:chOff x="1079332" y="2203296"/>
              <a:chExt cx="298739" cy="264080"/>
            </a:xfrm>
          </p:grpSpPr>
          <p:sp>
            <p:nvSpPr>
              <p:cNvPr id="43" name="Oval 251">
                <a:extLst>
                  <a:ext uri="{FF2B5EF4-FFF2-40B4-BE49-F238E27FC236}">
                    <a16:creationId xmlns:a16="http://schemas.microsoft.com/office/drawing/2014/main" id="{96A3C41F-23CD-44D9-8994-76C7040BE393}"/>
                  </a:ext>
                </a:extLst>
              </p:cNvPr>
              <p:cNvSpPr/>
              <p:nvPr/>
            </p:nvSpPr>
            <p:spPr bwMode="auto">
              <a:xfrm>
                <a:off x="1103804" y="2203296"/>
                <a:ext cx="264080" cy="264080"/>
              </a:xfrm>
              <a:prstGeom prst="ellips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123698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/>
                  <a:ea typeface="微软雅黑"/>
                  <a:sym typeface="Gill Sans" charset="0"/>
                </a:endParaRPr>
              </a:p>
            </p:txBody>
          </p:sp>
          <p:sp>
            <p:nvSpPr>
              <p:cNvPr id="44" name="Rectangle 22">
                <a:extLst>
                  <a:ext uri="{FF2B5EF4-FFF2-40B4-BE49-F238E27FC236}">
                    <a16:creationId xmlns:a16="http://schemas.microsoft.com/office/drawing/2014/main" id="{C33B9A9D-C5B4-4B73-B7BC-5F6861AECA58}"/>
                  </a:ext>
                </a:extLst>
              </p:cNvPr>
              <p:cNvSpPr/>
              <p:nvPr/>
            </p:nvSpPr>
            <p:spPr bwMode="auto">
              <a:xfrm>
                <a:off x="1079332" y="2246362"/>
                <a:ext cx="298739" cy="197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Bebas Neue" charset="0"/>
                    <a:sym typeface="Bebas Neue" charset="0"/>
                  </a:rPr>
                  <a:t>7</a:t>
                </a:r>
              </a:p>
            </p:txBody>
          </p:sp>
        </p:grpSp>
        <p:sp>
          <p:nvSpPr>
            <p:cNvPr id="27" name="Rectangle 37">
              <a:extLst>
                <a:ext uri="{FF2B5EF4-FFF2-40B4-BE49-F238E27FC236}">
                  <a16:creationId xmlns:a16="http://schemas.microsoft.com/office/drawing/2014/main" id="{9B3E153C-97A4-40B8-993C-F619CEBE3C65}"/>
                </a:ext>
              </a:extLst>
            </p:cNvPr>
            <p:cNvSpPr/>
            <p:nvPr/>
          </p:nvSpPr>
          <p:spPr bwMode="auto">
            <a:xfrm>
              <a:off x="6429550" y="4145164"/>
              <a:ext cx="2296505" cy="44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400" dirty="0">
                  <a:latin typeface="微软雅黑"/>
                  <a:ea typeface="微软雅黑"/>
                  <a:cs typeface="Lato Light" charset="0"/>
                  <a:sym typeface="Lato Light" charset="0"/>
                </a:rPr>
                <a:t>相關特殊表現</a:t>
              </a:r>
              <a:endParaRPr lang="en-US" sz="2400" dirty="0"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  <p:sp>
          <p:nvSpPr>
            <p:cNvPr id="28" name="Freeform 46">
              <a:extLst>
                <a:ext uri="{FF2B5EF4-FFF2-40B4-BE49-F238E27FC236}">
                  <a16:creationId xmlns:a16="http://schemas.microsoft.com/office/drawing/2014/main" id="{F54D9C1C-1375-4603-B8F0-89D15AC48C84}"/>
                </a:ext>
              </a:extLst>
            </p:cNvPr>
            <p:cNvSpPr/>
            <p:nvPr/>
          </p:nvSpPr>
          <p:spPr bwMode="auto">
            <a:xfrm flipH="1">
              <a:off x="5699289" y="1723937"/>
              <a:ext cx="3352704" cy="150719"/>
            </a:xfrm>
            <a:custGeom>
              <a:avLst/>
              <a:gdLst>
                <a:gd name="T0" fmla="*/ 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5F5F5F"/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23232"/>
                </a:solidFill>
                <a:latin typeface="微软雅黑"/>
                <a:ea typeface="微软雅黑"/>
                <a:cs typeface="Open Sans Condensed Light" pitchFamily="34" charset="0"/>
                <a:sym typeface="Gill Sans" charset="0"/>
              </a:endParaRPr>
            </a:p>
          </p:txBody>
        </p:sp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id="{C465C7AB-7255-4C4E-B690-C63A92204D20}"/>
                </a:ext>
              </a:extLst>
            </p:cNvPr>
            <p:cNvSpPr/>
            <p:nvPr/>
          </p:nvSpPr>
          <p:spPr bwMode="auto">
            <a:xfrm flipH="1">
              <a:off x="5998000" y="3089456"/>
              <a:ext cx="3053993" cy="150719"/>
            </a:xfrm>
            <a:custGeom>
              <a:avLst/>
              <a:gdLst>
                <a:gd name="T0" fmla="*/ 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5F5F5F"/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23232"/>
                </a:solidFill>
                <a:latin typeface="微软雅黑"/>
                <a:ea typeface="微软雅黑"/>
                <a:cs typeface="Open Sans Condensed Light" pitchFamily="34" charset="0"/>
                <a:sym typeface="Gill Sans" charset="0"/>
              </a:endParaRPr>
            </a:p>
          </p:txBody>
        </p:sp>
        <p:sp>
          <p:nvSpPr>
            <p:cNvPr id="30" name="Freeform 46">
              <a:extLst>
                <a:ext uri="{FF2B5EF4-FFF2-40B4-BE49-F238E27FC236}">
                  <a16:creationId xmlns:a16="http://schemas.microsoft.com/office/drawing/2014/main" id="{D8BA4347-3474-403C-A823-3DACF7F03D2B}"/>
                </a:ext>
              </a:extLst>
            </p:cNvPr>
            <p:cNvSpPr/>
            <p:nvPr/>
          </p:nvSpPr>
          <p:spPr bwMode="auto">
            <a:xfrm flipH="1">
              <a:off x="5595611" y="4138906"/>
              <a:ext cx="3456000" cy="150719"/>
            </a:xfrm>
            <a:custGeom>
              <a:avLst/>
              <a:gdLst>
                <a:gd name="T0" fmla="*/ 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5F5F5F"/>
              </a:solidFill>
              <a:prstDash val="solid"/>
              <a:miter lim="800000"/>
              <a:headEnd type="none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323232"/>
                </a:solidFill>
                <a:latin typeface="微软雅黑"/>
                <a:ea typeface="微软雅黑"/>
                <a:cs typeface="Open Sans Condensed Light" pitchFamily="34" charset="0"/>
                <a:sym typeface="Gill Sans" charset="0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D77AF4F-BC3D-4EDA-BBDB-408F326E7CC8}"/>
                </a:ext>
              </a:extLst>
            </p:cNvPr>
            <p:cNvSpPr/>
            <p:nvPr/>
          </p:nvSpPr>
          <p:spPr>
            <a:xfrm>
              <a:off x="6012361" y="531322"/>
              <a:ext cx="2286000" cy="88785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171450" lvl="0" indent="-171450" defTabSz="914260">
                <a:spcBef>
                  <a:spcPts val="150"/>
                </a:spcBef>
                <a:spcAft>
                  <a:spcPct val="0"/>
                </a:spcAft>
                <a:buClr>
                  <a:srgbClr val="FF4957"/>
                </a:buClr>
                <a:buFont typeface="Microsoft JhengHei" panose="020B0604030504040204" pitchFamily="34" charset="-120"/>
                <a:buChar char="║"/>
              </a:pPr>
              <a:r>
                <a:rPr lang="zh-TW" altLang="en-US" dirty="0">
                  <a:solidFill>
                    <a:prstClr val="black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曾得過全國模範勞工，因此透過此官方正式文件，呈現過去工作表現成果；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288BCDC9-31DB-4A69-8A18-1A4B8E2040E3}"/>
                </a:ext>
              </a:extLst>
            </p:cNvPr>
            <p:cNvSpPr/>
            <p:nvPr/>
          </p:nvSpPr>
          <p:spPr>
            <a:xfrm>
              <a:off x="3295131" y="1292292"/>
              <a:ext cx="1999559" cy="4780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pPr marL="342846" lvl="0" indent="-342846" defTabSz="914260">
                <a:spcBef>
                  <a:spcPts val="150"/>
                </a:spcBef>
                <a:spcAft>
                  <a:spcPct val="0"/>
                </a:spcAft>
                <a:buClr>
                  <a:srgbClr val="FF4957"/>
                </a:buClr>
                <a:buFont typeface="Microsoft JhengHei" panose="020B0604030504040204" pitchFamily="34" charset="-120"/>
                <a:buChar char="║"/>
              </a:pPr>
              <a:r>
                <a:rPr lang="zh-TW" altLang="en-US" dirty="0">
                  <a:solidFill>
                    <a:prstClr val="black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國家閱兵專案，後勤管理，獲得獎章</a:t>
              </a:r>
            </a:p>
          </p:txBody>
        </p:sp>
        <p:cxnSp>
          <p:nvCxnSpPr>
            <p:cNvPr id="33" name="直線接點 32">
              <a:extLst>
                <a:ext uri="{FF2B5EF4-FFF2-40B4-BE49-F238E27FC236}">
                  <a16:creationId xmlns:a16="http://schemas.microsoft.com/office/drawing/2014/main" id="{D1424B12-3F57-4392-9F0F-52C5F79A88C4}"/>
                </a:ext>
              </a:extLst>
            </p:cNvPr>
            <p:cNvCxnSpPr>
              <a:cxnSpLocks/>
              <a:stCxn id="32" idx="3"/>
              <a:endCxn id="50" idx="1"/>
            </p:cNvCxnSpPr>
            <p:nvPr/>
          </p:nvCxnSpPr>
          <p:spPr>
            <a:xfrm>
              <a:off x="5294690" y="1531330"/>
              <a:ext cx="648019" cy="5622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>
              <a:extLst>
                <a:ext uri="{FF2B5EF4-FFF2-40B4-BE49-F238E27FC236}">
                  <a16:creationId xmlns:a16="http://schemas.microsoft.com/office/drawing/2014/main" id="{9B9227BB-FAA3-476B-BBAC-4AD6F90A5BFA}"/>
                </a:ext>
              </a:extLst>
            </p:cNvPr>
            <p:cNvCxnSpPr>
              <a:cxnSpLocks/>
              <a:stCxn id="31" idx="2"/>
              <a:endCxn id="49" idx="0"/>
            </p:cNvCxnSpPr>
            <p:nvPr/>
          </p:nvCxnSpPr>
          <p:spPr>
            <a:xfrm flipH="1">
              <a:off x="6142371" y="1419176"/>
              <a:ext cx="1012991" cy="495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8CDA6D1F-4FC7-4809-B34D-DAC0D05CA4AD}"/>
                </a:ext>
              </a:extLst>
            </p:cNvPr>
            <p:cNvSpPr/>
            <p:nvPr/>
          </p:nvSpPr>
          <p:spPr>
            <a:xfrm>
              <a:off x="2843371" y="2154391"/>
              <a:ext cx="2551288" cy="12976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171450" lvl="0" indent="-171450" defTabSz="914260">
                <a:spcBef>
                  <a:spcPts val="150"/>
                </a:spcBef>
                <a:spcAft>
                  <a:spcPct val="0"/>
                </a:spcAft>
                <a:buClr>
                  <a:srgbClr val="FF4957"/>
                </a:buClr>
                <a:buFont typeface="Microsoft JhengHei" panose="020B0604030504040204" pitchFamily="34" charset="-120"/>
                <a:buChar char="║"/>
              </a:pPr>
              <a:r>
                <a:rPr lang="zh-TW" altLang="en-US" dirty="0">
                  <a:solidFill>
                    <a:prstClr val="black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獲得公司內部最佳創新團隊獎、當責年度大獎、公司外部如財團法人人力資源協會理事、擔任多屆多年人力資源協會認證班老師、執行科專計畫</a:t>
              </a:r>
            </a:p>
          </p:txBody>
        </p:sp>
        <p:cxnSp>
          <p:nvCxnSpPr>
            <p:cNvPr id="36" name="直線接點 35">
              <a:extLst>
                <a:ext uri="{FF2B5EF4-FFF2-40B4-BE49-F238E27FC236}">
                  <a16:creationId xmlns:a16="http://schemas.microsoft.com/office/drawing/2014/main" id="{60B3B57F-F01A-4060-A9AF-51194537E021}"/>
                </a:ext>
              </a:extLst>
            </p:cNvPr>
            <p:cNvCxnSpPr>
              <a:cxnSpLocks/>
              <a:stCxn id="47" idx="2"/>
              <a:endCxn id="35" idx="3"/>
            </p:cNvCxnSpPr>
            <p:nvPr/>
          </p:nvCxnSpPr>
          <p:spPr>
            <a:xfrm flipH="1">
              <a:off x="5394659" y="2786326"/>
              <a:ext cx="579269" cy="168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FAD425D4-9575-4A69-898F-270443CF7EE5}"/>
                </a:ext>
              </a:extLst>
            </p:cNvPr>
            <p:cNvSpPr/>
            <p:nvPr/>
          </p:nvSpPr>
          <p:spPr>
            <a:xfrm>
              <a:off x="2991953" y="3704822"/>
              <a:ext cx="2402706" cy="2731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pPr marL="342846" lvl="0" indent="-342846" defTabSz="914260">
                <a:spcBef>
                  <a:spcPts val="150"/>
                </a:spcBef>
                <a:spcAft>
                  <a:spcPct val="0"/>
                </a:spcAft>
                <a:buClr>
                  <a:srgbClr val="FF4957"/>
                </a:buClr>
                <a:buFont typeface="Microsoft JhengHei" panose="020B0604030504040204" pitchFamily="34" charset="-120"/>
                <a:buChar char="║"/>
              </a:pPr>
              <a:r>
                <a:rPr lang="zh-TW" altLang="en-US" dirty="0">
                  <a:solidFill>
                    <a:prstClr val="black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參加研習</a:t>
              </a:r>
              <a:r>
                <a:rPr lang="zh-TW" altLang="en-US" b="1" dirty="0">
                  <a:solidFill>
                    <a:srgbClr val="1C3DE2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管理</a:t>
              </a:r>
              <a:r>
                <a:rPr lang="zh-TW" altLang="en-US" dirty="0">
                  <a:solidFill>
                    <a:prstClr val="black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訓練課程</a:t>
              </a:r>
            </a:p>
          </p:txBody>
        </p:sp>
        <p:cxnSp>
          <p:nvCxnSpPr>
            <p:cNvPr id="38" name="直線接點 37">
              <a:extLst>
                <a:ext uri="{FF2B5EF4-FFF2-40B4-BE49-F238E27FC236}">
                  <a16:creationId xmlns:a16="http://schemas.microsoft.com/office/drawing/2014/main" id="{7F7C8DBE-328C-4F57-8456-830DA2F57C47}"/>
                </a:ext>
              </a:extLst>
            </p:cNvPr>
            <p:cNvCxnSpPr>
              <a:cxnSpLocks/>
              <a:stCxn id="37" idx="3"/>
              <a:endCxn id="45" idx="2"/>
            </p:cNvCxnSpPr>
            <p:nvPr/>
          </p:nvCxnSpPr>
          <p:spPr>
            <a:xfrm flipV="1">
              <a:off x="5394659" y="3584593"/>
              <a:ext cx="993115" cy="256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6E85D951-F5F4-41AB-89E9-D9F72B36C8E2}"/>
                </a:ext>
              </a:extLst>
            </p:cNvPr>
            <p:cNvSpPr/>
            <p:nvPr/>
          </p:nvSpPr>
          <p:spPr>
            <a:xfrm>
              <a:off x="417944" y="4155624"/>
              <a:ext cx="4370080" cy="70193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pPr marL="342846" lvl="0" indent="-342846" defTabSz="914260">
                <a:spcBef>
                  <a:spcPts val="150"/>
                </a:spcBef>
                <a:spcAft>
                  <a:spcPct val="0"/>
                </a:spcAft>
                <a:buClr>
                  <a:srgbClr val="FF4957"/>
                </a:buClr>
                <a:buFont typeface="Microsoft JhengHei" panose="020B0604030504040204" pitchFamily="34" charset="-120"/>
                <a:buChar char="║"/>
              </a:pPr>
              <a:r>
                <a:rPr lang="zh-TW" altLang="en-US" dirty="0">
                  <a:solidFill>
                    <a:prstClr val="black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個人管理經歷，例如不適任員工如何讓員工自行自請離職、</a:t>
              </a:r>
              <a:endParaRPr lang="en-US" altLang="zh-TW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  <a:p>
              <a:pPr marL="355600" lvl="0" defTabSz="914260">
                <a:spcBef>
                  <a:spcPts val="150"/>
                </a:spcBef>
                <a:spcAft>
                  <a:spcPct val="0"/>
                </a:spcAft>
                <a:buClr>
                  <a:srgbClr val="FF4957"/>
                </a:buClr>
              </a:pPr>
              <a:r>
                <a:rPr lang="en-US" altLang="zh-TW" dirty="0">
                  <a:solidFill>
                    <a:prstClr val="black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107</a:t>
              </a:r>
              <a:r>
                <a:rPr lang="zh-TW" altLang="en-US" dirty="0">
                  <a:solidFill>
                    <a:prstClr val="black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年度協助陸軍徵招新兵專案</a:t>
              </a:r>
            </a:p>
          </p:txBody>
        </p:sp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id="{1B063EE5-944F-4881-8020-145537DFB562}"/>
                </a:ext>
              </a:extLst>
            </p:cNvPr>
            <p:cNvCxnSpPr>
              <a:cxnSpLocks/>
              <a:stCxn id="39" idx="3"/>
              <a:endCxn id="43" idx="2"/>
            </p:cNvCxnSpPr>
            <p:nvPr/>
          </p:nvCxnSpPr>
          <p:spPr>
            <a:xfrm flipV="1">
              <a:off x="4788024" y="4369968"/>
              <a:ext cx="1185904" cy="1366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F324AECF-06CD-4BB7-B5CB-CAFA008FB4B4}"/>
                </a:ext>
              </a:extLst>
            </p:cNvPr>
            <p:cNvSpPr/>
            <p:nvPr/>
          </p:nvSpPr>
          <p:spPr>
            <a:xfrm>
              <a:off x="347772" y="1881458"/>
              <a:ext cx="2019328" cy="27699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>
              <a:spAutoFit/>
            </a:bodyPr>
            <a:lstStyle/>
            <a:p>
              <a:pPr marL="342846" lvl="0" indent="-342846" defTabSz="914260">
                <a:spcBef>
                  <a:spcPts val="150"/>
                </a:spcBef>
                <a:spcAft>
                  <a:spcPct val="0"/>
                </a:spcAft>
                <a:buClr>
                  <a:srgbClr val="FF4957"/>
                </a:buClr>
                <a:buFont typeface="Microsoft JhengHei" panose="020B0604030504040204" pitchFamily="34" charset="-120"/>
                <a:buChar char="║"/>
              </a:pPr>
              <a:r>
                <a:rPr lang="zh-TW" altLang="en-US" dirty="0">
                  <a:solidFill>
                    <a:prstClr val="black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研發專利</a:t>
              </a:r>
            </a:p>
          </p:txBody>
        </p:sp>
        <p:cxnSp>
          <p:nvCxnSpPr>
            <p:cNvPr id="42" name="直線接點 41">
              <a:extLst>
                <a:ext uri="{FF2B5EF4-FFF2-40B4-BE49-F238E27FC236}">
                  <a16:creationId xmlns:a16="http://schemas.microsoft.com/office/drawing/2014/main" id="{85016290-2BE1-42F2-86DD-6D9A24E48292}"/>
                </a:ext>
              </a:extLst>
            </p:cNvPr>
            <p:cNvCxnSpPr>
              <a:cxnSpLocks/>
              <a:stCxn id="53" idx="6"/>
              <a:endCxn id="41" idx="2"/>
            </p:cNvCxnSpPr>
            <p:nvPr/>
          </p:nvCxnSpPr>
          <p:spPr>
            <a:xfrm flipV="1">
              <a:off x="1282484" y="2158457"/>
              <a:ext cx="74952" cy="3155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3851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5CE31C81-B08F-4766-8BC0-F9D3C4117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/>
        </p:blipFill>
        <p:spPr>
          <a:xfrm rot="10800000" flipV="1">
            <a:off x="209764" y="944156"/>
            <a:ext cx="10192849" cy="217278"/>
          </a:xfrm>
          <a:prstGeom prst="rect">
            <a:avLst/>
          </a:prstGeom>
        </p:spPr>
      </p:pic>
      <p:pic>
        <p:nvPicPr>
          <p:cNvPr id="5" name="Picture 2" descr="陽明交通大學高階主管管理碩士學程(EMBA)的Logo">
            <a:extLst>
              <a:ext uri="{FF2B5EF4-FFF2-40B4-BE49-F238E27FC236}">
                <a16:creationId xmlns:a16="http://schemas.microsoft.com/office/drawing/2014/main" id="{AD8D322F-B6F3-4D2D-8B37-94DD7935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60" y="122329"/>
            <a:ext cx="3305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B6323BE8-B639-49C9-A201-BDEC5B9C3C67}"/>
              </a:ext>
            </a:extLst>
          </p:cNvPr>
          <p:cNvGrpSpPr>
            <a:grpSpLocks/>
          </p:cNvGrpSpPr>
          <p:nvPr/>
        </p:nvGrpSpPr>
        <p:grpSpPr bwMode="auto">
          <a:xfrm>
            <a:off x="-390525" y="1640964"/>
            <a:ext cx="6546317" cy="4965700"/>
            <a:chOff x="0" y="0"/>
            <a:chExt cx="7786537" cy="7225611"/>
          </a:xfrm>
        </p:grpSpPr>
        <p:sp>
          <p:nvSpPr>
            <p:cNvPr id="18" name="饼图 11">
              <a:extLst>
                <a:ext uri="{FF2B5EF4-FFF2-40B4-BE49-F238E27FC236}">
                  <a16:creationId xmlns:a16="http://schemas.microsoft.com/office/drawing/2014/main" id="{805E42DF-94DC-49FF-AD16-4A38FFDB4E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7786537" cy="722561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70AD47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饼图 41">
              <a:extLst>
                <a:ext uri="{FF2B5EF4-FFF2-40B4-BE49-F238E27FC236}">
                  <a16:creationId xmlns:a16="http://schemas.microsoft.com/office/drawing/2014/main" id="{E9119734-8919-4141-8DC1-73C0E00FC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09861" y="1278955"/>
              <a:ext cx="5966815" cy="5332890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5B9BD5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饼图 42">
              <a:extLst>
                <a:ext uri="{FF2B5EF4-FFF2-40B4-BE49-F238E27FC236}">
                  <a16:creationId xmlns:a16="http://schemas.microsoft.com/office/drawing/2014/main" id="{A8009720-3BEB-4B8E-A1D9-0A21B2AAF7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148680" y="2601773"/>
              <a:ext cx="3635764" cy="320955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FFC000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30F21DB4-ABE9-4F75-9CA6-17ACF305AF21}"/>
              </a:ext>
            </a:extLst>
          </p:cNvPr>
          <p:cNvSpPr txBox="1"/>
          <p:nvPr/>
        </p:nvSpPr>
        <p:spPr>
          <a:xfrm>
            <a:off x="400050" y="297824"/>
            <a:ext cx="6915150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書審相關資料</a:t>
            </a:r>
          </a:p>
        </p:txBody>
      </p:sp>
      <p:sp>
        <p:nvSpPr>
          <p:cNvPr id="9" name="副標題 9">
            <a:extLst>
              <a:ext uri="{FF2B5EF4-FFF2-40B4-BE49-F238E27FC236}">
                <a16:creationId xmlns:a16="http://schemas.microsoft.com/office/drawing/2014/main" id="{6C420E40-92BC-4930-B196-BA6AFEF26826}"/>
              </a:ext>
            </a:extLst>
          </p:cNvPr>
          <p:cNvSpPr txBox="1">
            <a:spLocks/>
          </p:cNvSpPr>
          <p:nvPr/>
        </p:nvSpPr>
        <p:spPr>
          <a:xfrm>
            <a:off x="0" y="635317"/>
            <a:ext cx="5760720" cy="57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5">
            <a:extLst>
              <a:ext uri="{FF2B5EF4-FFF2-40B4-BE49-F238E27FC236}">
                <a16:creationId xmlns:a16="http://schemas.microsoft.com/office/drawing/2014/main" id="{19D15214-BE57-4DDF-8A49-81D9CA7F275C}"/>
              </a:ext>
            </a:extLst>
          </p:cNvPr>
          <p:cNvSpPr txBox="1">
            <a:spLocks/>
          </p:cNvSpPr>
          <p:nvPr/>
        </p:nvSpPr>
        <p:spPr>
          <a:xfrm>
            <a:off x="3138500" y="2499944"/>
            <a:ext cx="5915000" cy="30474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留意資料繳交符合規範</a:t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版面編排精美容易閱讀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269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5CE31C81-B08F-4766-8BC0-F9D3C4117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/>
        </p:blipFill>
        <p:spPr>
          <a:xfrm rot="10800000" flipV="1">
            <a:off x="209764" y="944156"/>
            <a:ext cx="10192849" cy="217278"/>
          </a:xfrm>
          <a:prstGeom prst="rect">
            <a:avLst/>
          </a:prstGeom>
        </p:spPr>
      </p:pic>
      <p:pic>
        <p:nvPicPr>
          <p:cNvPr id="5" name="Picture 2" descr="陽明交通大學高階主管管理碩士學程(EMBA)的Logo">
            <a:extLst>
              <a:ext uri="{FF2B5EF4-FFF2-40B4-BE49-F238E27FC236}">
                <a16:creationId xmlns:a16="http://schemas.microsoft.com/office/drawing/2014/main" id="{AD8D322F-B6F3-4D2D-8B37-94DD7935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60" y="122329"/>
            <a:ext cx="3305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B6323BE8-B639-49C9-A201-BDEC5B9C3C67}"/>
              </a:ext>
            </a:extLst>
          </p:cNvPr>
          <p:cNvGrpSpPr>
            <a:grpSpLocks/>
          </p:cNvGrpSpPr>
          <p:nvPr/>
        </p:nvGrpSpPr>
        <p:grpSpPr bwMode="auto">
          <a:xfrm>
            <a:off x="-390525" y="1640964"/>
            <a:ext cx="6546317" cy="4965700"/>
            <a:chOff x="0" y="0"/>
            <a:chExt cx="7786537" cy="7225611"/>
          </a:xfrm>
        </p:grpSpPr>
        <p:sp>
          <p:nvSpPr>
            <p:cNvPr id="18" name="饼图 11">
              <a:extLst>
                <a:ext uri="{FF2B5EF4-FFF2-40B4-BE49-F238E27FC236}">
                  <a16:creationId xmlns:a16="http://schemas.microsoft.com/office/drawing/2014/main" id="{805E42DF-94DC-49FF-AD16-4A38FFDB4E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7786537" cy="722561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70AD47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饼图 41">
              <a:extLst>
                <a:ext uri="{FF2B5EF4-FFF2-40B4-BE49-F238E27FC236}">
                  <a16:creationId xmlns:a16="http://schemas.microsoft.com/office/drawing/2014/main" id="{E9119734-8919-4141-8DC1-73C0E00FC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09861" y="1278955"/>
              <a:ext cx="5966815" cy="5332890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5B9BD5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饼图 42">
              <a:extLst>
                <a:ext uri="{FF2B5EF4-FFF2-40B4-BE49-F238E27FC236}">
                  <a16:creationId xmlns:a16="http://schemas.microsoft.com/office/drawing/2014/main" id="{A8009720-3BEB-4B8E-A1D9-0A21B2AAF7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148680" y="2601773"/>
              <a:ext cx="3635764" cy="320955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FFC000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30F21DB4-ABE9-4F75-9CA6-17ACF305AF21}"/>
              </a:ext>
            </a:extLst>
          </p:cNvPr>
          <p:cNvSpPr txBox="1"/>
          <p:nvPr/>
        </p:nvSpPr>
        <p:spPr>
          <a:xfrm>
            <a:off x="400050" y="297824"/>
            <a:ext cx="6915150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報名時間與方式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FAA93FC-E0FE-4858-9FA5-E0E953ED1D06}"/>
              </a:ext>
            </a:extLst>
          </p:cNvPr>
          <p:cNvSpPr txBox="1"/>
          <p:nvPr/>
        </p:nvSpPr>
        <p:spPr>
          <a:xfrm>
            <a:off x="785916" y="1340158"/>
            <a:ext cx="1119632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2400" b="1" i="0" dirty="0">
                <a:solidFill>
                  <a:srgbClr val="2980B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招生名額：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62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名</a:t>
            </a:r>
          </a:p>
          <a:p>
            <a:pPr algn="l"/>
            <a:r>
              <a:rPr lang="zh-TW" altLang="en-US" sz="2400" b="1" i="0" dirty="0">
                <a:solidFill>
                  <a:srgbClr val="2980B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初試：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書面審查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(50%)</a:t>
            </a:r>
            <a:endParaRPr lang="zh-TW" altLang="en-US" sz="2400" b="0" i="0" dirty="0">
              <a:solidFill>
                <a:srgbClr val="33333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lang="zh-TW" altLang="en-US" sz="2400" b="1" i="0" dirty="0">
                <a:solidFill>
                  <a:srgbClr val="2980B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複試：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口試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(50%)</a:t>
            </a:r>
            <a:endParaRPr lang="zh-TW" altLang="en-US" sz="2400" b="0" i="0" dirty="0">
              <a:solidFill>
                <a:srgbClr val="33333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br>
              <a:rPr lang="zh-TW" altLang="en-US" sz="2400" b="1" i="0" dirty="0">
                <a:solidFill>
                  <a:srgbClr val="2980B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400" b="1" i="0" dirty="0">
                <a:solidFill>
                  <a:srgbClr val="2980B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報名日期：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月  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lang="en-US" altLang="zh-TW" sz="2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</a:t>
            </a:r>
            <a:r>
              <a:rPr lang="en-US" altLang="zh-TW" sz="2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2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上午 </a:t>
            </a:r>
            <a:r>
              <a:rPr lang="en-US" altLang="zh-TW" sz="2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TW" altLang="en-US" sz="2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TW" sz="2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00 </a:t>
            </a:r>
            <a:r>
              <a:rPr lang="zh-TW" altLang="en-US" sz="2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起 至 </a:t>
            </a:r>
            <a:endParaRPr lang="en-US" altLang="zh-TW" sz="2400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lang="zh-TW" altLang="en-US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       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</a:t>
            </a:r>
            <a:r>
              <a:rPr lang="en-US" altLang="zh-TW" sz="2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2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下午 </a:t>
            </a:r>
            <a:r>
              <a:rPr lang="en-US" altLang="zh-TW" sz="2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TW" altLang="en-US" sz="2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TW" sz="2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00 </a:t>
            </a:r>
            <a:r>
              <a:rPr lang="zh-TW" altLang="en-US" sz="2400" dirty="0">
                <a:solidFill>
                  <a:srgbClr val="3333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止  </a:t>
            </a:r>
            <a:endParaRPr lang="zh-TW" altLang="en-US" sz="2400" b="0" i="0" dirty="0">
              <a:solidFill>
                <a:srgbClr val="33333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lang="zh-TW" altLang="en-US" sz="2400" b="1" i="0" dirty="0">
                <a:solidFill>
                  <a:srgbClr val="2980B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公告複試名單日期：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24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五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公告</a:t>
            </a:r>
          </a:p>
          <a:p>
            <a:pPr algn="l"/>
            <a:endParaRPr lang="en-US" altLang="zh-TW" sz="2400" b="1" i="0" dirty="0">
              <a:solidFill>
                <a:srgbClr val="2980B9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lang="zh-TW" altLang="en-US" sz="2400" b="1" i="0" dirty="0">
                <a:solidFill>
                  <a:srgbClr val="2980B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複試日期：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) </a:t>
            </a:r>
            <a:r>
              <a:rPr lang="en-US" altLang="zh-TW" sz="2400" b="1" i="0" u="sng" dirty="0">
                <a:solidFill>
                  <a:schemeClr val="accent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b="1" i="0" u="sng" dirty="0">
                <a:solidFill>
                  <a:schemeClr val="accent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實體口試</a:t>
            </a:r>
            <a:r>
              <a:rPr lang="en-US" altLang="zh-TW" sz="2400" b="1" i="0" u="sng" dirty="0">
                <a:solidFill>
                  <a:schemeClr val="accent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TW" altLang="en-US" sz="2400" b="0" i="0" dirty="0">
              <a:solidFill>
                <a:schemeClr val="accent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r>
              <a:rPr lang="zh-TW" altLang="en-US" sz="2400" b="1" i="0" dirty="0">
                <a:solidFill>
                  <a:srgbClr val="2980B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公告錄取名單日期：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五</a:t>
            </a:r>
            <a:r>
              <a:rPr lang="en-US" altLang="zh-TW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br>
              <a:rPr lang="en-US" altLang="zh-TW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24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3600" b="1" i="0" u="sng" dirty="0">
                <a:solidFill>
                  <a:schemeClr val="accent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今年改採全線上報名系統 </a:t>
            </a:r>
            <a:r>
              <a:rPr lang="en-US" altLang="zh-TW" sz="3600" b="1" i="0" dirty="0">
                <a:solidFill>
                  <a:schemeClr val="accent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3600" b="1" i="0" dirty="0">
                <a:solidFill>
                  <a:schemeClr val="accent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一律網路報名</a:t>
            </a:r>
            <a:r>
              <a:rPr lang="en-US" altLang="zh-TW" sz="3600" b="1" i="0" dirty="0">
                <a:solidFill>
                  <a:schemeClr val="accent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&amp;</a:t>
            </a:r>
            <a:r>
              <a:rPr lang="zh-TW" altLang="en-US" sz="3600" b="1" i="0" dirty="0">
                <a:solidFill>
                  <a:schemeClr val="accent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上傳資料</a:t>
            </a:r>
            <a:r>
              <a:rPr lang="en-US" altLang="zh-TW" sz="3600" b="1" i="0" dirty="0">
                <a:solidFill>
                  <a:schemeClr val="accent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) </a:t>
            </a:r>
            <a:endParaRPr lang="zh-TW" altLang="en-US" sz="3600" b="1" i="0" dirty="0">
              <a:solidFill>
                <a:schemeClr val="accent3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4" name="组合 5">
            <a:extLst>
              <a:ext uri="{FF2B5EF4-FFF2-40B4-BE49-F238E27FC236}">
                <a16:creationId xmlns:a16="http://schemas.microsoft.com/office/drawing/2014/main" id="{50CAABBE-7F27-4CA8-BBF7-2AFFF0369989}"/>
              </a:ext>
            </a:extLst>
          </p:cNvPr>
          <p:cNvGrpSpPr/>
          <p:nvPr/>
        </p:nvGrpSpPr>
        <p:grpSpPr>
          <a:xfrm>
            <a:off x="7794418" y="1247977"/>
            <a:ext cx="3918759" cy="603286"/>
            <a:chOff x="647794" y="2675301"/>
            <a:chExt cx="4598996" cy="1079317"/>
          </a:xfrm>
          <a:effectLst>
            <a:outerShdw blurRad="190500" dist="38100" dir="2700000" algn="tl" rotWithShape="0">
              <a:prstClr val="black">
                <a:alpha val="49000"/>
              </a:prstClr>
            </a:outerShdw>
          </a:effectLst>
        </p:grpSpPr>
        <p:sp>
          <p:nvSpPr>
            <p:cNvPr id="15" name="五边形 52">
              <a:extLst>
                <a:ext uri="{FF2B5EF4-FFF2-40B4-BE49-F238E27FC236}">
                  <a16:creationId xmlns:a16="http://schemas.microsoft.com/office/drawing/2014/main" id="{069ED919-D66E-4174-B4ED-D7CF7B984B61}"/>
                </a:ext>
              </a:extLst>
            </p:cNvPr>
            <p:cNvSpPr/>
            <p:nvPr/>
          </p:nvSpPr>
          <p:spPr>
            <a:xfrm>
              <a:off x="658971" y="2840218"/>
              <a:ext cx="4587819" cy="914400"/>
            </a:xfrm>
            <a:prstGeom prst="homePlate">
              <a:avLst/>
            </a:prstGeom>
            <a:solidFill>
              <a:srgbClr val="D80E2B"/>
            </a:solidFill>
            <a:ln>
              <a:noFill/>
            </a:ln>
            <a:effectLst>
              <a:outerShdw blurRad="63500" dist="38100" dir="2700000" algn="tl" rotWithShape="0">
                <a:schemeClr val="bg2">
                  <a:lumMod val="50000"/>
                  <a:alpha val="3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63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04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4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98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26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282" rtl="0" eaLnBrk="1" fontAlgn="auto" latinLnBrk="0" hangingPunct="1">
                <a:lnSpc>
                  <a:spcPct val="100000"/>
                </a:lnSpc>
                <a:spcBef>
                  <a:spcPts val="15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ESG</a:t>
              </a:r>
            </a:p>
          </p:txBody>
        </p:sp>
        <p:sp>
          <p:nvSpPr>
            <p:cNvPr id="16" name="直角三角形 15">
              <a:extLst>
                <a:ext uri="{FF2B5EF4-FFF2-40B4-BE49-F238E27FC236}">
                  <a16:creationId xmlns:a16="http://schemas.microsoft.com/office/drawing/2014/main" id="{66D8BDE7-44CA-4FA2-8B3B-51F8FA8E525D}"/>
                </a:ext>
              </a:extLst>
            </p:cNvPr>
            <p:cNvSpPr/>
            <p:nvPr/>
          </p:nvSpPr>
          <p:spPr>
            <a:xfrm rot="16200000">
              <a:off x="773068" y="2550027"/>
              <a:ext cx="188549" cy="439098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63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04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4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98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26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造字工房悦黑体验版纤细体" pitchFamily="50" charset="-122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455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5CE31C81-B08F-4766-8BC0-F9D3C4117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/>
        </p:blipFill>
        <p:spPr>
          <a:xfrm rot="10800000" flipV="1">
            <a:off x="209764" y="944156"/>
            <a:ext cx="10192849" cy="217278"/>
          </a:xfrm>
          <a:prstGeom prst="rect">
            <a:avLst/>
          </a:prstGeom>
        </p:spPr>
      </p:pic>
      <p:pic>
        <p:nvPicPr>
          <p:cNvPr id="5" name="Picture 2" descr="陽明交通大學高階主管管理碩士學程(EMBA)的Logo">
            <a:extLst>
              <a:ext uri="{FF2B5EF4-FFF2-40B4-BE49-F238E27FC236}">
                <a16:creationId xmlns:a16="http://schemas.microsoft.com/office/drawing/2014/main" id="{AD8D322F-B6F3-4D2D-8B37-94DD7935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60" y="122329"/>
            <a:ext cx="3305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B6323BE8-B639-49C9-A201-BDEC5B9C3C67}"/>
              </a:ext>
            </a:extLst>
          </p:cNvPr>
          <p:cNvGrpSpPr>
            <a:grpSpLocks/>
          </p:cNvGrpSpPr>
          <p:nvPr/>
        </p:nvGrpSpPr>
        <p:grpSpPr bwMode="auto">
          <a:xfrm>
            <a:off x="-390525" y="1640964"/>
            <a:ext cx="6546317" cy="4965700"/>
            <a:chOff x="0" y="0"/>
            <a:chExt cx="7786537" cy="7225611"/>
          </a:xfrm>
        </p:grpSpPr>
        <p:sp>
          <p:nvSpPr>
            <p:cNvPr id="18" name="饼图 11">
              <a:extLst>
                <a:ext uri="{FF2B5EF4-FFF2-40B4-BE49-F238E27FC236}">
                  <a16:creationId xmlns:a16="http://schemas.microsoft.com/office/drawing/2014/main" id="{805E42DF-94DC-49FF-AD16-4A38FFDB4E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7786537" cy="722561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70AD47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饼图 41">
              <a:extLst>
                <a:ext uri="{FF2B5EF4-FFF2-40B4-BE49-F238E27FC236}">
                  <a16:creationId xmlns:a16="http://schemas.microsoft.com/office/drawing/2014/main" id="{E9119734-8919-4141-8DC1-73C0E00FC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09861" y="1278955"/>
              <a:ext cx="5966815" cy="5332890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5B9BD5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饼图 42">
              <a:extLst>
                <a:ext uri="{FF2B5EF4-FFF2-40B4-BE49-F238E27FC236}">
                  <a16:creationId xmlns:a16="http://schemas.microsoft.com/office/drawing/2014/main" id="{A8009720-3BEB-4B8E-A1D9-0A21B2AAF7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148680" y="2601773"/>
              <a:ext cx="3635764" cy="320955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FFC000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30F21DB4-ABE9-4F75-9CA6-17ACF305AF21}"/>
              </a:ext>
            </a:extLst>
          </p:cNvPr>
          <p:cNvSpPr txBox="1"/>
          <p:nvPr/>
        </p:nvSpPr>
        <p:spPr>
          <a:xfrm>
            <a:off x="400050" y="297824"/>
            <a:ext cx="6915150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書審相關資料</a:t>
            </a:r>
          </a:p>
        </p:txBody>
      </p:sp>
      <p:sp>
        <p:nvSpPr>
          <p:cNvPr id="9" name="副標題 9">
            <a:extLst>
              <a:ext uri="{FF2B5EF4-FFF2-40B4-BE49-F238E27FC236}">
                <a16:creationId xmlns:a16="http://schemas.microsoft.com/office/drawing/2014/main" id="{6C420E40-92BC-4930-B196-BA6AFEF26826}"/>
              </a:ext>
            </a:extLst>
          </p:cNvPr>
          <p:cNvSpPr txBox="1">
            <a:spLocks/>
          </p:cNvSpPr>
          <p:nvPr/>
        </p:nvSpPr>
        <p:spPr>
          <a:xfrm>
            <a:off x="0" y="635317"/>
            <a:ext cx="5760720" cy="57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B291BED6-0449-2397-E385-550232F0711E}"/>
              </a:ext>
            </a:extLst>
          </p:cNvPr>
          <p:cNvGrpSpPr/>
          <p:nvPr/>
        </p:nvGrpSpPr>
        <p:grpSpPr>
          <a:xfrm>
            <a:off x="1620303" y="402239"/>
            <a:ext cx="7158682" cy="6361062"/>
            <a:chOff x="2739385" y="279224"/>
            <a:chExt cx="7158682" cy="6361062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A7F3EEFF-BF55-4C08-AFEC-914E6C798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9385" y="279224"/>
              <a:ext cx="6657456" cy="6361062"/>
            </a:xfrm>
            <a:prstGeom prst="rect">
              <a:avLst/>
            </a:prstGeom>
          </p:spPr>
        </p:pic>
        <p:sp>
          <p:nvSpPr>
            <p:cNvPr id="2" name="語音泡泡: 圓角矩形 1">
              <a:extLst>
                <a:ext uri="{FF2B5EF4-FFF2-40B4-BE49-F238E27FC236}">
                  <a16:creationId xmlns:a16="http://schemas.microsoft.com/office/drawing/2014/main" id="{4CEB88E3-DB70-17AF-1806-745047FBE28B}"/>
                </a:ext>
              </a:extLst>
            </p:cNvPr>
            <p:cNvSpPr/>
            <p:nvPr/>
          </p:nvSpPr>
          <p:spPr>
            <a:xfrm>
              <a:off x="6432355" y="3902813"/>
              <a:ext cx="3465712" cy="1258083"/>
            </a:xfrm>
            <a:prstGeom prst="wedgeRoundRectCallout">
              <a:avLst>
                <a:gd name="adj1" fmla="val -14417"/>
                <a:gd name="adj2" fmla="val -87728"/>
                <a:gd name="adj3" fmla="val 16667"/>
              </a:avLst>
            </a:prstGeom>
            <a:noFill/>
            <a:ln>
              <a:solidFill>
                <a:srgbClr val="167BC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800" b="1" i="0" dirty="0">
                  <a:solidFill>
                    <a:srgbClr val="0070C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其他相關資料</a:t>
              </a:r>
              <a:endParaRPr lang="en-US" altLang="zh-TW" sz="1800" b="1" i="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</a:t>
              </a:r>
            </a:p>
            <a:p>
              <a:pPr algn="ctr"/>
              <a:r>
                <a:rPr lang="zh-TW" altLang="en-US" sz="1800" b="1" i="0" dirty="0">
                  <a:solidFill>
                    <a:srgbClr val="0070C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檢附報名資格審查認定申請書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  <p:sp>
        <p:nvSpPr>
          <p:cNvPr id="7" name="內容版面配置區 14">
            <a:extLst>
              <a:ext uri="{FF2B5EF4-FFF2-40B4-BE49-F238E27FC236}">
                <a16:creationId xmlns:a16="http://schemas.microsoft.com/office/drawing/2014/main" id="{5E98F350-599D-1DE9-7B38-3C214FF57EF8}"/>
              </a:ext>
            </a:extLst>
          </p:cNvPr>
          <p:cNvSpPr>
            <a:spLocks noGrp="1"/>
          </p:cNvSpPr>
          <p:nvPr/>
        </p:nvSpPr>
        <p:spPr>
          <a:xfrm>
            <a:off x="6480407" y="1703351"/>
            <a:ext cx="5159143" cy="6249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28" tIns="45714" rIns="91428" bIns="45714" rtlCol="0">
            <a:noAutofit/>
          </a:bodyPr>
          <a:lstStyle>
            <a:lvl1pPr marL="342846" indent="-342846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836" indent="-285706" algn="l" defTabSz="9142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2823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599953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082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212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0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0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0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"/>
              </a:spcBef>
              <a:spcAft>
                <a:spcPct val="0"/>
              </a:spcAft>
              <a:buClr>
                <a:srgbClr val="4472C4"/>
              </a:buClr>
              <a:buFont typeface="Microsoft JhengHei" panose="020B0604030504040204" pitchFamily="34" charset="-120"/>
              <a:buChar char="║"/>
            </a:pPr>
            <a:r>
              <a:rPr lang="zh-TW" altLang="en-US" dirty="0">
                <a:solidFill>
                  <a:prstClr val="black"/>
                </a:solidFill>
                <a:cs typeface="Arial" panose="020B0604020202020204" pitchFamily="34" charset="0"/>
              </a:rPr>
              <a:t>每一</a:t>
            </a:r>
            <a:r>
              <a:rPr lang="en-US" altLang="zh-TW" dirty="0">
                <a:solidFill>
                  <a:prstClr val="black"/>
                </a:solidFill>
                <a:cs typeface="Arial" panose="020B0604020202020204" pitchFamily="34" charset="0"/>
              </a:rPr>
              <a:t>PDF</a:t>
            </a:r>
            <a:r>
              <a:rPr lang="zh-TW" altLang="en-US" dirty="0">
                <a:solidFill>
                  <a:prstClr val="black"/>
                </a:solidFill>
                <a:cs typeface="Arial" panose="020B0604020202020204" pitchFamily="34" charset="0"/>
              </a:rPr>
              <a:t>檔案上限 </a:t>
            </a:r>
            <a:r>
              <a:rPr lang="en-US" altLang="zh-TW" dirty="0">
                <a:solidFill>
                  <a:prstClr val="black"/>
                </a:solidFill>
                <a:cs typeface="Arial" panose="020B0604020202020204" pitchFamily="34" charset="0"/>
              </a:rPr>
              <a:t>30MB</a:t>
            </a:r>
            <a:endParaRPr lang="en-US" altLang="zh-TW" dirty="0">
              <a:solidFill>
                <a:srgbClr val="0000FF"/>
              </a:solidFill>
              <a:ea typeface="Heiti SC Medium" pitchFamily="2" charset="-128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3274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5CE31C81-B08F-4766-8BC0-F9D3C4117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/>
        </p:blipFill>
        <p:spPr>
          <a:xfrm rot="10800000" flipV="1">
            <a:off x="209764" y="944156"/>
            <a:ext cx="10192849" cy="217278"/>
          </a:xfrm>
          <a:prstGeom prst="rect">
            <a:avLst/>
          </a:prstGeom>
        </p:spPr>
      </p:pic>
      <p:pic>
        <p:nvPicPr>
          <p:cNvPr id="5" name="Picture 2" descr="陽明交通大學高階主管管理碩士學程(EMBA)的Logo">
            <a:extLst>
              <a:ext uri="{FF2B5EF4-FFF2-40B4-BE49-F238E27FC236}">
                <a16:creationId xmlns:a16="http://schemas.microsoft.com/office/drawing/2014/main" id="{AD8D322F-B6F3-4D2D-8B37-94DD7935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60" y="122329"/>
            <a:ext cx="3305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B6323BE8-B639-49C9-A201-BDEC5B9C3C67}"/>
              </a:ext>
            </a:extLst>
          </p:cNvPr>
          <p:cNvGrpSpPr>
            <a:grpSpLocks/>
          </p:cNvGrpSpPr>
          <p:nvPr/>
        </p:nvGrpSpPr>
        <p:grpSpPr bwMode="auto">
          <a:xfrm>
            <a:off x="-390525" y="1640964"/>
            <a:ext cx="6546317" cy="4965700"/>
            <a:chOff x="0" y="0"/>
            <a:chExt cx="7786537" cy="7225611"/>
          </a:xfrm>
        </p:grpSpPr>
        <p:sp>
          <p:nvSpPr>
            <p:cNvPr id="18" name="饼图 11">
              <a:extLst>
                <a:ext uri="{FF2B5EF4-FFF2-40B4-BE49-F238E27FC236}">
                  <a16:creationId xmlns:a16="http://schemas.microsoft.com/office/drawing/2014/main" id="{805E42DF-94DC-49FF-AD16-4A38FFDB4E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7786537" cy="722561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70AD47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饼图 41">
              <a:extLst>
                <a:ext uri="{FF2B5EF4-FFF2-40B4-BE49-F238E27FC236}">
                  <a16:creationId xmlns:a16="http://schemas.microsoft.com/office/drawing/2014/main" id="{E9119734-8919-4141-8DC1-73C0E00FC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09861" y="1278955"/>
              <a:ext cx="5966815" cy="5332890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5B9BD5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饼图 42">
              <a:extLst>
                <a:ext uri="{FF2B5EF4-FFF2-40B4-BE49-F238E27FC236}">
                  <a16:creationId xmlns:a16="http://schemas.microsoft.com/office/drawing/2014/main" id="{A8009720-3BEB-4B8E-A1D9-0A21B2AAF7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148680" y="2601773"/>
              <a:ext cx="3635764" cy="320955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FFC000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30F21DB4-ABE9-4F75-9CA6-17ACF305AF21}"/>
              </a:ext>
            </a:extLst>
          </p:cNvPr>
          <p:cNvSpPr txBox="1"/>
          <p:nvPr/>
        </p:nvSpPr>
        <p:spPr>
          <a:xfrm>
            <a:off x="400050" y="297824"/>
            <a:ext cx="6915150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口試考古題</a:t>
            </a: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76797E88-AD05-416E-A7FA-0301A81741A1}"/>
              </a:ext>
            </a:extLst>
          </p:cNvPr>
          <p:cNvSpPr txBox="1"/>
          <p:nvPr/>
        </p:nvSpPr>
        <p:spPr>
          <a:xfrm>
            <a:off x="653973" y="1874711"/>
            <a:ext cx="11003638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59">
              <a:lnSpc>
                <a:spcPts val="2625"/>
              </a:lnSpc>
            </a:pPr>
            <a: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除了自我介紹之外，口試委員常問的十個問題，提供給各位參考</a:t>
            </a:r>
            <a:b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 </a:t>
            </a:r>
            <a: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</a:t>
            </a:r>
            <a:r>
              <a:rPr lang="zh-TW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為什麼要來讀</a:t>
            </a:r>
            <a:r>
              <a:rPr lang="en-US" altLang="zh-TW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EMBA</a:t>
            </a:r>
            <a: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b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 </a:t>
            </a:r>
            <a: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在眾多大學</a:t>
            </a:r>
            <a:r>
              <a:rPr lang="en-US" altLang="zh-TW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EMBA</a:t>
            </a:r>
            <a: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研究所中，你</a:t>
            </a:r>
            <a:r>
              <a:rPr lang="zh-TW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為何選擇陽明交大</a:t>
            </a:r>
            <a: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b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3. </a:t>
            </a:r>
            <a: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</a:t>
            </a:r>
            <a:r>
              <a:rPr lang="zh-TW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想在</a:t>
            </a:r>
            <a:r>
              <a:rPr lang="en-US" altLang="zh-TW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EMBA</a:t>
            </a:r>
            <a:r>
              <a:rPr lang="zh-TW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學程中學到什麼</a:t>
            </a:r>
            <a: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b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4. </a:t>
            </a:r>
            <a: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讀</a:t>
            </a:r>
            <a:r>
              <a:rPr lang="en-US" altLang="zh-TW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EMBA</a:t>
            </a:r>
            <a: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對你的職場及工作上</a:t>
            </a:r>
            <a:r>
              <a:rPr lang="zh-TW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有什麼幫助</a:t>
            </a:r>
            <a: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b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5. </a:t>
            </a:r>
            <a: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請問你喜歡什麼</a:t>
            </a:r>
            <a:r>
              <a:rPr lang="zh-TW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運動和休閒活動</a:t>
            </a:r>
            <a: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b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6. </a:t>
            </a:r>
            <a: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平常之</a:t>
            </a:r>
            <a:r>
              <a:rPr lang="zh-TW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閱讀習慣、書籍</a:t>
            </a:r>
            <a: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為何？</a:t>
            </a:r>
            <a:b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7. </a:t>
            </a:r>
            <a: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在忙碌的事業下，你</a:t>
            </a:r>
            <a:r>
              <a:rPr lang="zh-TW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如何兼顧課業與良好生活品質</a:t>
            </a:r>
            <a: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b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8. </a:t>
            </a:r>
            <a: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你覺得在</a:t>
            </a:r>
            <a:r>
              <a:rPr lang="zh-TW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過去的工作經歷中，最自豪的貢獻有哪幾項</a:t>
            </a:r>
            <a:r>
              <a:rPr lang="en-US" altLang="zh-TW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?</a:t>
            </a:r>
            <a:r>
              <a:rPr lang="zh-TW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它的價值與意義何在</a:t>
            </a:r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？</a:t>
            </a:r>
            <a:b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9. </a:t>
            </a:r>
            <a: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你所做過的</a:t>
            </a:r>
            <a:r>
              <a:rPr lang="zh-TW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最困難的抉擇</a:t>
            </a:r>
            <a: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是什麼？</a:t>
            </a:r>
            <a:b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altLang="zh-TW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10.</a:t>
            </a:r>
            <a: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你認為</a:t>
            </a:r>
            <a:r>
              <a:rPr lang="zh-TW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貴公司最應該突破</a:t>
            </a:r>
            <a:r>
              <a:rPr lang="zh-TW" altLang="en-US" sz="2400" b="1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的地方是什麼？為什麼？</a:t>
            </a:r>
            <a:endParaRPr lang="en-US" altLang="zh-TW" sz="2400" b="1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AB5303C-EB8B-42F4-8AF7-E734DD496F54}"/>
              </a:ext>
            </a:extLst>
          </p:cNvPr>
          <p:cNvSpPr txBox="1"/>
          <p:nvPr/>
        </p:nvSpPr>
        <p:spPr>
          <a:xfrm>
            <a:off x="6275815" y="944155"/>
            <a:ext cx="5760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放輕鬆與口試委員閒聊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306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5CE31C81-B08F-4766-8BC0-F9D3C4117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/>
        </p:blipFill>
        <p:spPr>
          <a:xfrm rot="10800000" flipV="1">
            <a:off x="209764" y="944156"/>
            <a:ext cx="10192849" cy="217278"/>
          </a:xfrm>
          <a:prstGeom prst="rect">
            <a:avLst/>
          </a:prstGeom>
        </p:spPr>
      </p:pic>
      <p:pic>
        <p:nvPicPr>
          <p:cNvPr id="5" name="Picture 2" descr="陽明交通大學高階主管管理碩士學程(EMBA)的Logo">
            <a:extLst>
              <a:ext uri="{FF2B5EF4-FFF2-40B4-BE49-F238E27FC236}">
                <a16:creationId xmlns:a16="http://schemas.microsoft.com/office/drawing/2014/main" id="{AD8D322F-B6F3-4D2D-8B37-94DD7935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60" y="122329"/>
            <a:ext cx="3305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B6323BE8-B639-49C9-A201-BDEC5B9C3C67}"/>
              </a:ext>
            </a:extLst>
          </p:cNvPr>
          <p:cNvGrpSpPr>
            <a:grpSpLocks/>
          </p:cNvGrpSpPr>
          <p:nvPr/>
        </p:nvGrpSpPr>
        <p:grpSpPr bwMode="auto">
          <a:xfrm>
            <a:off x="-390525" y="1640964"/>
            <a:ext cx="6546317" cy="4965700"/>
            <a:chOff x="0" y="0"/>
            <a:chExt cx="7786537" cy="7225611"/>
          </a:xfrm>
        </p:grpSpPr>
        <p:sp>
          <p:nvSpPr>
            <p:cNvPr id="18" name="饼图 11">
              <a:extLst>
                <a:ext uri="{FF2B5EF4-FFF2-40B4-BE49-F238E27FC236}">
                  <a16:creationId xmlns:a16="http://schemas.microsoft.com/office/drawing/2014/main" id="{805E42DF-94DC-49FF-AD16-4A38FFDB4E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7786537" cy="722561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70AD47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饼图 41">
              <a:extLst>
                <a:ext uri="{FF2B5EF4-FFF2-40B4-BE49-F238E27FC236}">
                  <a16:creationId xmlns:a16="http://schemas.microsoft.com/office/drawing/2014/main" id="{E9119734-8919-4141-8DC1-73C0E00FC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09861" y="1278955"/>
              <a:ext cx="5966815" cy="5332890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5B9BD5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饼图 42">
              <a:extLst>
                <a:ext uri="{FF2B5EF4-FFF2-40B4-BE49-F238E27FC236}">
                  <a16:creationId xmlns:a16="http://schemas.microsoft.com/office/drawing/2014/main" id="{A8009720-3BEB-4B8E-A1D9-0A21B2AAF7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148680" y="2601773"/>
              <a:ext cx="3635764" cy="320955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FFC000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30F21DB4-ABE9-4F75-9CA6-17ACF305AF21}"/>
              </a:ext>
            </a:extLst>
          </p:cNvPr>
          <p:cNvSpPr txBox="1"/>
          <p:nvPr/>
        </p:nvSpPr>
        <p:spPr>
          <a:xfrm>
            <a:off x="400050" y="297824"/>
            <a:ext cx="6915150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陽明交大讓你擁有</a:t>
            </a:r>
          </a:p>
        </p:txBody>
      </p:sp>
      <p:sp>
        <p:nvSpPr>
          <p:cNvPr id="9" name="副標題 9">
            <a:extLst>
              <a:ext uri="{FF2B5EF4-FFF2-40B4-BE49-F238E27FC236}">
                <a16:creationId xmlns:a16="http://schemas.microsoft.com/office/drawing/2014/main" id="{6D20DEC6-7AF8-4A73-9E84-0B081D0D0126}"/>
              </a:ext>
            </a:extLst>
          </p:cNvPr>
          <p:cNvSpPr txBox="1">
            <a:spLocks/>
          </p:cNvSpPr>
          <p:nvPr/>
        </p:nvSpPr>
        <p:spPr>
          <a:xfrm>
            <a:off x="0" y="635317"/>
            <a:ext cx="5760720" cy="57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组合 1">
            <a:extLst>
              <a:ext uri="{FF2B5EF4-FFF2-40B4-BE49-F238E27FC236}">
                <a16:creationId xmlns:a16="http://schemas.microsoft.com/office/drawing/2014/main" id="{0BB68C72-CE3C-4F1E-A34C-8D26FD8A8107}"/>
              </a:ext>
            </a:extLst>
          </p:cNvPr>
          <p:cNvGrpSpPr/>
          <p:nvPr/>
        </p:nvGrpSpPr>
        <p:grpSpPr>
          <a:xfrm>
            <a:off x="8328997" y="977576"/>
            <a:ext cx="3342955" cy="2998034"/>
            <a:chOff x="1080169" y="2466373"/>
            <a:chExt cx="4208547" cy="3519890"/>
          </a:xfrm>
          <a:effectLst>
            <a:outerShdw blurRad="4191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1" name="图片 24">
              <a:extLst>
                <a:ext uri="{FF2B5EF4-FFF2-40B4-BE49-F238E27FC236}">
                  <a16:creationId xmlns:a16="http://schemas.microsoft.com/office/drawing/2014/main" id="{711A1153-5BD9-430C-98A2-C3ACEAC33F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t="18935"/>
            <a:stretch>
              <a:fillRect/>
            </a:stretch>
          </p:blipFill>
          <p:spPr>
            <a:xfrm>
              <a:off x="1080169" y="2466373"/>
              <a:ext cx="4208547" cy="3519890"/>
            </a:xfrm>
            <a:prstGeom prst="rect">
              <a:avLst/>
            </a:prstGeom>
          </p:spPr>
        </p:pic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709315DD-ECAC-44F5-A28E-3706BFE73877}"/>
                </a:ext>
              </a:extLst>
            </p:cNvPr>
            <p:cNvSpPr txBox="1"/>
            <p:nvPr/>
          </p:nvSpPr>
          <p:spPr>
            <a:xfrm flipH="1">
              <a:off x="2390041" y="3524848"/>
              <a:ext cx="2153647" cy="80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defTabSz="-63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algn="l" defTabSz="685800">
                <a:defRPr/>
              </a:pPr>
              <a:r>
                <a:rPr lang="zh-TW" altLang="en-US" sz="4800" dirty="0">
                  <a:solidFill>
                    <a:srgbClr val="002060"/>
                  </a:solidFill>
                  <a:latin typeface="造字工房悦黑体验版纤细体" pitchFamily="50" charset="-122"/>
                  <a:ea typeface="造字工房悦黑体验版纤细体" pitchFamily="50" charset="-122"/>
                </a:rPr>
                <a:t>財富</a:t>
              </a:r>
              <a:endParaRPr lang="zh-CN" altLang="en-US" sz="4800" dirty="0">
                <a:solidFill>
                  <a:srgbClr val="002060"/>
                </a:solidFill>
                <a:latin typeface="造字工房悦黑体验版纤细体" pitchFamily="50" charset="-122"/>
                <a:ea typeface="造字工房悦黑体验版纤细体" pitchFamily="50" charset="-122"/>
              </a:endParaRPr>
            </a:p>
          </p:txBody>
        </p:sp>
      </p:grpSp>
      <p:grpSp>
        <p:nvGrpSpPr>
          <p:cNvPr id="13" name="组合 1">
            <a:extLst>
              <a:ext uri="{FF2B5EF4-FFF2-40B4-BE49-F238E27FC236}">
                <a16:creationId xmlns:a16="http://schemas.microsoft.com/office/drawing/2014/main" id="{129BD825-E69C-47B9-9D3F-EBD828724990}"/>
              </a:ext>
            </a:extLst>
          </p:cNvPr>
          <p:cNvGrpSpPr/>
          <p:nvPr/>
        </p:nvGrpSpPr>
        <p:grpSpPr>
          <a:xfrm>
            <a:off x="363086" y="2000363"/>
            <a:ext cx="3342955" cy="2998035"/>
            <a:chOff x="1080169" y="2466373"/>
            <a:chExt cx="4208547" cy="3519890"/>
          </a:xfrm>
          <a:effectLst>
            <a:outerShdw blurRad="4191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4" name="图片 24">
              <a:extLst>
                <a:ext uri="{FF2B5EF4-FFF2-40B4-BE49-F238E27FC236}">
                  <a16:creationId xmlns:a16="http://schemas.microsoft.com/office/drawing/2014/main" id="{D4EF48A1-424F-46C7-B5DC-94F549B86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t="18935"/>
            <a:stretch>
              <a:fillRect/>
            </a:stretch>
          </p:blipFill>
          <p:spPr>
            <a:xfrm>
              <a:off x="1080169" y="2466373"/>
              <a:ext cx="4208547" cy="3519890"/>
            </a:xfrm>
            <a:prstGeom prst="rect">
              <a:avLst/>
            </a:prstGeom>
          </p:spPr>
        </p:pic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AC0FC13A-73B8-4E3A-B2C9-628DEEC509E4}"/>
                </a:ext>
              </a:extLst>
            </p:cNvPr>
            <p:cNvSpPr txBox="1"/>
            <p:nvPr/>
          </p:nvSpPr>
          <p:spPr>
            <a:xfrm flipH="1">
              <a:off x="2220369" y="3531770"/>
              <a:ext cx="1928145" cy="80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defTabSz="-63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algn="l" defTabSz="685800">
                <a:defRPr/>
              </a:pPr>
              <a:r>
                <a:rPr lang="zh-TW" altLang="en-US" sz="4800" dirty="0">
                  <a:solidFill>
                    <a:srgbClr val="00206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知識</a:t>
              </a:r>
              <a:endParaRPr lang="zh-CN" altLang="en-US" sz="4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6" name="组合 2">
            <a:extLst>
              <a:ext uri="{FF2B5EF4-FFF2-40B4-BE49-F238E27FC236}">
                <a16:creationId xmlns:a16="http://schemas.microsoft.com/office/drawing/2014/main" id="{25B8A992-88B1-4FAE-827D-F8375DB4557F}"/>
              </a:ext>
            </a:extLst>
          </p:cNvPr>
          <p:cNvGrpSpPr/>
          <p:nvPr/>
        </p:nvGrpSpPr>
        <p:grpSpPr>
          <a:xfrm>
            <a:off x="3659106" y="1487594"/>
            <a:ext cx="4136731" cy="3701099"/>
            <a:chOff x="3904800" y="2830617"/>
            <a:chExt cx="4208547" cy="3510293"/>
          </a:xfrm>
          <a:effectLst>
            <a:outerShdw blurRad="4191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7" name="图片 25">
              <a:extLst>
                <a:ext uri="{FF2B5EF4-FFF2-40B4-BE49-F238E27FC236}">
                  <a16:creationId xmlns:a16="http://schemas.microsoft.com/office/drawing/2014/main" id="{CA69B530-F4E1-48B4-BD42-EE34C572FE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/>
            <a:srcRect t="19156"/>
            <a:stretch>
              <a:fillRect/>
            </a:stretch>
          </p:blipFill>
          <p:spPr>
            <a:xfrm>
              <a:off x="3904800" y="2830617"/>
              <a:ext cx="4208547" cy="3510293"/>
            </a:xfrm>
            <a:prstGeom prst="rect">
              <a:avLst/>
            </a:prstGeom>
          </p:spPr>
        </p:pic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289B7B53-FDE7-41AB-853D-F80D8C70CAD3}"/>
                </a:ext>
              </a:extLst>
            </p:cNvPr>
            <p:cNvSpPr txBox="1"/>
            <p:nvPr/>
          </p:nvSpPr>
          <p:spPr>
            <a:xfrm flipH="1">
              <a:off x="5401140" y="3912147"/>
              <a:ext cx="1498347" cy="648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defTabSz="-63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algn="l" defTabSz="685800">
                <a:defRPr/>
              </a:pPr>
              <a:r>
                <a:rPr lang="zh-TW" altLang="en-US" sz="4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友誼</a:t>
              </a:r>
              <a:endParaRPr lang="zh-CN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2" name="组合 3">
            <a:extLst>
              <a:ext uri="{FF2B5EF4-FFF2-40B4-BE49-F238E27FC236}">
                <a16:creationId xmlns:a16="http://schemas.microsoft.com/office/drawing/2014/main" id="{1E1EBEE5-A92F-4109-946D-35191927892B}"/>
              </a:ext>
            </a:extLst>
          </p:cNvPr>
          <p:cNvGrpSpPr/>
          <p:nvPr/>
        </p:nvGrpSpPr>
        <p:grpSpPr>
          <a:xfrm>
            <a:off x="6815400" y="2824313"/>
            <a:ext cx="3342955" cy="2998034"/>
            <a:chOff x="7002023" y="2532940"/>
            <a:chExt cx="4203377" cy="3514091"/>
          </a:xfrm>
          <a:effectLst>
            <a:outerShdw blurRad="4191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3" name="图片 14">
              <a:extLst>
                <a:ext uri="{FF2B5EF4-FFF2-40B4-BE49-F238E27FC236}">
                  <a16:creationId xmlns:a16="http://schemas.microsoft.com/office/drawing/2014/main" id="{37576DDD-DAFC-47C4-A5D6-57E54A03DB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/>
            <a:srcRect t="19069"/>
            <a:stretch>
              <a:fillRect/>
            </a:stretch>
          </p:blipFill>
          <p:spPr>
            <a:xfrm>
              <a:off x="7002023" y="2532940"/>
              <a:ext cx="4203377" cy="3514091"/>
            </a:xfrm>
            <a:prstGeom prst="rect">
              <a:avLst/>
            </a:prstGeom>
          </p:spPr>
        </p:pic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6D7018DA-AE66-4C8D-889C-AF6B35311AF9}"/>
                </a:ext>
              </a:extLst>
            </p:cNvPr>
            <p:cNvSpPr txBox="1"/>
            <p:nvPr/>
          </p:nvSpPr>
          <p:spPr>
            <a:xfrm flipH="1">
              <a:off x="8213611" y="3556062"/>
              <a:ext cx="2098534" cy="800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defTabSz="-63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algn="l" defTabSz="685800">
                <a:defRPr/>
              </a:pPr>
              <a:r>
                <a:rPr lang="zh-TW" altLang="en-US" sz="4800" dirty="0">
                  <a:solidFill>
                    <a:srgbClr val="D80E2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事業</a:t>
              </a:r>
              <a:endParaRPr lang="zh-CN" altLang="en-US" sz="4800" dirty="0">
                <a:solidFill>
                  <a:srgbClr val="D80E2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7E41810B-084D-4F26-86D4-F9997CA14950}"/>
              </a:ext>
            </a:extLst>
          </p:cNvPr>
          <p:cNvGrpSpPr/>
          <p:nvPr/>
        </p:nvGrpSpPr>
        <p:grpSpPr>
          <a:xfrm>
            <a:off x="3538805" y="5556967"/>
            <a:ext cx="8519351" cy="1221037"/>
            <a:chOff x="3538805" y="5556967"/>
            <a:chExt cx="8519351" cy="1221037"/>
          </a:xfrm>
        </p:grpSpPr>
        <p:sp>
          <p:nvSpPr>
            <p:cNvPr id="26" name="圆角矩形 95">
              <a:extLst>
                <a:ext uri="{FF2B5EF4-FFF2-40B4-BE49-F238E27FC236}">
                  <a16:creationId xmlns:a16="http://schemas.microsoft.com/office/drawing/2014/main" id="{9E27B7B7-C234-4117-8827-117B2A3AAEF9}"/>
                </a:ext>
              </a:extLst>
            </p:cNvPr>
            <p:cNvSpPr/>
            <p:nvPr/>
          </p:nvSpPr>
          <p:spPr>
            <a:xfrm>
              <a:off x="3642670" y="5842131"/>
              <a:ext cx="8415486" cy="935873"/>
            </a:xfrm>
            <a:prstGeom prst="roundRect">
              <a:avLst>
                <a:gd name="adj" fmla="val 50000"/>
              </a:avLst>
            </a:prstGeom>
            <a:solidFill>
              <a:srgbClr val="2A9995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7" name="標題 1">
              <a:extLst>
                <a:ext uri="{FF2B5EF4-FFF2-40B4-BE49-F238E27FC236}">
                  <a16:creationId xmlns:a16="http://schemas.microsoft.com/office/drawing/2014/main" id="{280626DC-3707-408E-8AE0-6CA47F6A6F81}"/>
                </a:ext>
              </a:extLst>
            </p:cNvPr>
            <p:cNvSpPr txBox="1">
              <a:spLocks/>
            </p:cNvSpPr>
            <p:nvPr/>
          </p:nvSpPr>
          <p:spPr>
            <a:xfrm>
              <a:off x="3538805" y="5556967"/>
              <a:ext cx="8431951" cy="114013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fontScale="92500"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400" kern="1200">
                  <a:solidFill>
                    <a:schemeClr val="tx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+mj-cs"/>
                </a:defRPr>
              </a:lvl1pPr>
            </a:lstStyle>
            <a:p>
              <a:pPr algn="ctr"/>
              <a:r>
                <a:rPr kumimoji="1" lang="zh-TW" altLang="en-US" sz="4400" b="1" dirty="0">
                  <a:solidFill>
                    <a:srgbClr val="FFFF00"/>
                  </a:solidFill>
                </a:rPr>
                <a:t>找到自己的定位、找到自己的價值</a:t>
              </a:r>
              <a:endParaRPr lang="en-US" sz="44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8" name="组合 3">
            <a:extLst>
              <a:ext uri="{FF2B5EF4-FFF2-40B4-BE49-F238E27FC236}">
                <a16:creationId xmlns:a16="http://schemas.microsoft.com/office/drawing/2014/main" id="{3B0FA02A-F295-403E-80AC-86B3A98B0272}"/>
              </a:ext>
            </a:extLst>
          </p:cNvPr>
          <p:cNvGrpSpPr/>
          <p:nvPr/>
        </p:nvGrpSpPr>
        <p:grpSpPr>
          <a:xfrm>
            <a:off x="2389767" y="3224649"/>
            <a:ext cx="3342955" cy="2998034"/>
            <a:chOff x="7002023" y="2532940"/>
            <a:chExt cx="4203377" cy="3514091"/>
          </a:xfrm>
          <a:effectLst>
            <a:outerShdw blurRad="4191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9" name="图片 14">
              <a:extLst>
                <a:ext uri="{FF2B5EF4-FFF2-40B4-BE49-F238E27FC236}">
                  <a16:creationId xmlns:a16="http://schemas.microsoft.com/office/drawing/2014/main" id="{294A48D1-43C4-4325-BFCB-D35855170D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/>
            <a:srcRect t="19069"/>
            <a:stretch>
              <a:fillRect/>
            </a:stretch>
          </p:blipFill>
          <p:spPr>
            <a:xfrm>
              <a:off x="7002023" y="2532940"/>
              <a:ext cx="4203377" cy="3514091"/>
            </a:xfrm>
            <a:prstGeom prst="rect">
              <a:avLst/>
            </a:prstGeom>
          </p:spPr>
        </p:pic>
        <p:sp>
          <p:nvSpPr>
            <p:cNvPr id="30" name="TextBox 9">
              <a:extLst>
                <a:ext uri="{FF2B5EF4-FFF2-40B4-BE49-F238E27FC236}">
                  <a16:creationId xmlns:a16="http://schemas.microsoft.com/office/drawing/2014/main" id="{F637206B-EC41-499F-AFA2-A399ED0C49F5}"/>
                </a:ext>
              </a:extLst>
            </p:cNvPr>
            <p:cNvSpPr txBox="1"/>
            <p:nvPr/>
          </p:nvSpPr>
          <p:spPr>
            <a:xfrm flipH="1">
              <a:off x="8213611" y="3556062"/>
              <a:ext cx="2098534" cy="800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defTabSz="-635" fontAlgn="auto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4000" b="1" i="0" u="none" strike="noStrike" kern="0" cap="none" spc="0" normalizeH="0" baseline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uLnTx/>
                  <a:uFillTx/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algn="l" defTabSz="685800">
                <a:defRPr/>
              </a:pPr>
              <a:r>
                <a:rPr lang="zh-TW" altLang="en-US" sz="4800" dirty="0">
                  <a:solidFill>
                    <a:srgbClr val="D80E2B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健康</a:t>
              </a:r>
              <a:endParaRPr lang="zh-CN" altLang="en-US" sz="4800" dirty="0">
                <a:solidFill>
                  <a:srgbClr val="D80E2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622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5CE31C81-B08F-4766-8BC0-F9D3C4117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/>
        </p:blipFill>
        <p:spPr>
          <a:xfrm rot="10800000" flipV="1">
            <a:off x="209764" y="944156"/>
            <a:ext cx="10192849" cy="217278"/>
          </a:xfrm>
          <a:prstGeom prst="rect">
            <a:avLst/>
          </a:prstGeom>
        </p:spPr>
      </p:pic>
      <p:pic>
        <p:nvPicPr>
          <p:cNvPr id="5" name="Picture 2" descr="陽明交通大學高階主管管理碩士學程(EMBA)的Logo">
            <a:extLst>
              <a:ext uri="{FF2B5EF4-FFF2-40B4-BE49-F238E27FC236}">
                <a16:creationId xmlns:a16="http://schemas.microsoft.com/office/drawing/2014/main" id="{AD8D322F-B6F3-4D2D-8B37-94DD7935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60" y="122329"/>
            <a:ext cx="3305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B6323BE8-B639-49C9-A201-BDEC5B9C3C67}"/>
              </a:ext>
            </a:extLst>
          </p:cNvPr>
          <p:cNvGrpSpPr>
            <a:grpSpLocks/>
          </p:cNvGrpSpPr>
          <p:nvPr/>
        </p:nvGrpSpPr>
        <p:grpSpPr bwMode="auto">
          <a:xfrm>
            <a:off x="-390525" y="1640964"/>
            <a:ext cx="6546317" cy="4965700"/>
            <a:chOff x="0" y="0"/>
            <a:chExt cx="7786537" cy="7225611"/>
          </a:xfrm>
        </p:grpSpPr>
        <p:sp>
          <p:nvSpPr>
            <p:cNvPr id="18" name="饼图 11">
              <a:extLst>
                <a:ext uri="{FF2B5EF4-FFF2-40B4-BE49-F238E27FC236}">
                  <a16:creationId xmlns:a16="http://schemas.microsoft.com/office/drawing/2014/main" id="{805E42DF-94DC-49FF-AD16-4A38FFDB4E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7786537" cy="722561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70AD47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饼图 41">
              <a:extLst>
                <a:ext uri="{FF2B5EF4-FFF2-40B4-BE49-F238E27FC236}">
                  <a16:creationId xmlns:a16="http://schemas.microsoft.com/office/drawing/2014/main" id="{E9119734-8919-4141-8DC1-73C0E00FC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09861" y="1278955"/>
              <a:ext cx="5966815" cy="5332890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5B9BD5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饼图 42">
              <a:extLst>
                <a:ext uri="{FF2B5EF4-FFF2-40B4-BE49-F238E27FC236}">
                  <a16:creationId xmlns:a16="http://schemas.microsoft.com/office/drawing/2014/main" id="{A8009720-3BEB-4B8E-A1D9-0A21B2AAF7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148680" y="2601773"/>
              <a:ext cx="3635764" cy="320955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FFC000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30F21DB4-ABE9-4F75-9CA6-17ACF305AF21}"/>
              </a:ext>
            </a:extLst>
          </p:cNvPr>
          <p:cNvSpPr txBox="1"/>
          <p:nvPr/>
        </p:nvSpPr>
        <p:spPr>
          <a:xfrm>
            <a:off x="400050" y="297824"/>
            <a:ext cx="6915150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報名繳交資料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98604EA-5EBD-452F-95AE-7F8D64BE6E55}"/>
              </a:ext>
            </a:extLst>
          </p:cNvPr>
          <p:cNvSpPr txBox="1"/>
          <p:nvPr/>
        </p:nvSpPr>
        <p:spPr>
          <a:xfrm>
            <a:off x="254000" y="1391782"/>
            <a:ext cx="11684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zh-TW" altLang="en-US" sz="20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考生基本資料表</a:t>
            </a:r>
            <a:r>
              <a:rPr lang="en-US" altLang="zh-TW" sz="20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含證件照片</a:t>
            </a:r>
            <a:r>
              <a:rPr lang="en-US" altLang="zh-TW" sz="20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000" b="1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工作經歷表。</a:t>
            </a:r>
            <a:endParaRPr lang="zh-TW" altLang="en-US" sz="2000" b="1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考生研習計畫書。</a:t>
            </a:r>
            <a:endParaRPr lang="zh-TW" altLang="en-US" sz="2000" b="1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個人經營管理能力專題報告。</a:t>
            </a:r>
            <a:endParaRPr lang="zh-TW" altLang="en-US" sz="2000" b="1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推薦函二封</a:t>
            </a:r>
            <a:r>
              <a:rPr lang="en-US" altLang="zh-TW" sz="2000" b="1" i="0" dirty="0">
                <a:solidFill>
                  <a:srgbClr val="92D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i="0" dirty="0">
                <a:solidFill>
                  <a:srgbClr val="92D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推薦人線上撰寫推薦信函</a:t>
            </a:r>
            <a:r>
              <a:rPr lang="en-US" altLang="zh-TW" sz="2000" b="1" i="0" dirty="0">
                <a:solidFill>
                  <a:srgbClr val="92D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000" b="1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歷年服務證明書影本。</a:t>
            </a:r>
            <a:r>
              <a:rPr lang="en-US" altLang="zh-TW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僅接受在職證明、離職證明或至勞保局臨櫃申請開立之承保紀錄</a:t>
            </a:r>
            <a:r>
              <a:rPr lang="en-US" altLang="zh-TW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000" b="1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退伍令影本</a:t>
            </a:r>
            <a:r>
              <a:rPr lang="en-US" altLang="zh-TW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工作年資須計入服役年資以符合報考資格者才需繳交</a:t>
            </a:r>
            <a:r>
              <a:rPr lang="en-US" altLang="zh-TW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000" b="1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學歷</a:t>
            </a:r>
            <a:r>
              <a:rPr lang="en-US" altLang="zh-TW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力</a:t>
            </a:r>
            <a:r>
              <a:rPr lang="en-US" altLang="zh-TW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證件影本</a:t>
            </a:r>
            <a:r>
              <a:rPr lang="en-US" altLang="zh-TW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已有碩士學位以上者，請提供學士學位</a:t>
            </a:r>
            <a:r>
              <a:rPr lang="en-US" altLang="zh-TW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以上之學歷證件影本</a:t>
            </a:r>
            <a:r>
              <a:rPr lang="en-US" altLang="zh-TW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000" b="1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其他相關資料</a:t>
            </a:r>
            <a:b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如自傳、個人著作、研究報告、各種榮譽證明、專業成就文件及學習潛能與相關特殊表現之資料</a:t>
            </a:r>
            <a:r>
              <a:rPr lang="en-US" altLang="zh-TW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i="0" dirty="0">
              <a:solidFill>
                <a:srgbClr val="333333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l">
              <a:buFont typeface="+mj-lt"/>
              <a:buAutoNum type="arabicPeriod"/>
            </a:pPr>
            <a:endParaRPr lang="zh-TW" altLang="en-US" sz="2000" b="1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lvl="1"/>
            <a:r>
              <a:rPr lang="en-US" altLang="zh-TW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以報考資格第</a:t>
            </a:r>
            <a:r>
              <a:rPr lang="en-US" altLang="zh-TW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項報名之考生，請檢附報名資格審查認定申請書正本及資格證明文件</a:t>
            </a:r>
            <a:r>
              <a:rPr lang="en-US" altLang="zh-TW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如聘書、在職證明等。</a:t>
            </a:r>
            <a:r>
              <a:rPr lang="en-US" altLang="zh-TW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lvl="1"/>
            <a:r>
              <a:rPr lang="en-US" altLang="zh-TW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以報考資格第</a:t>
            </a:r>
            <a:r>
              <a:rPr lang="en-US" altLang="zh-TW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b="1" i="0" dirty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項報名之考生，請檢附報名資格審查認定申請書正本及國際得獎、公益活動、個人傑出表現等足彰顯個人專業成就之相關證明文件。</a:t>
            </a:r>
            <a:endParaRPr lang="zh-TW" altLang="en-US" sz="2000" b="1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271B93E-DF8A-44E6-A9EF-5F3200C99DEA}"/>
              </a:ext>
            </a:extLst>
          </p:cNvPr>
          <p:cNvSpPr txBox="1"/>
          <p:nvPr/>
        </p:nvSpPr>
        <p:spPr>
          <a:xfrm>
            <a:off x="6106886" y="903788"/>
            <a:ext cx="59131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i="0" u="sng" dirty="0">
                <a:solidFill>
                  <a:schemeClr val="accent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今年改採全線上報名系統</a:t>
            </a:r>
            <a:endParaRPr lang="en-US" sz="4000" dirty="0">
              <a:solidFill>
                <a:schemeClr val="accent3"/>
              </a:solidFill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5F10D8F0-B50A-462B-8BE5-1C62271EDB4A}"/>
              </a:ext>
            </a:extLst>
          </p:cNvPr>
          <p:cNvSpPr/>
          <p:nvPr/>
        </p:nvSpPr>
        <p:spPr>
          <a:xfrm>
            <a:off x="254000" y="1391783"/>
            <a:ext cx="4039326" cy="337233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869C2FE9-5BDB-4F28-80BE-28E3CE290B08}"/>
              </a:ext>
            </a:extLst>
          </p:cNvPr>
          <p:cNvSpPr/>
          <p:nvPr/>
        </p:nvSpPr>
        <p:spPr>
          <a:xfrm>
            <a:off x="253999" y="2646736"/>
            <a:ext cx="5016437" cy="295327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组合 5">
            <a:extLst>
              <a:ext uri="{FF2B5EF4-FFF2-40B4-BE49-F238E27FC236}">
                <a16:creationId xmlns:a16="http://schemas.microsoft.com/office/drawing/2014/main" id="{2C535928-2873-4BEA-BB5B-59C3421150C8}"/>
              </a:ext>
            </a:extLst>
          </p:cNvPr>
          <p:cNvGrpSpPr/>
          <p:nvPr/>
        </p:nvGrpSpPr>
        <p:grpSpPr>
          <a:xfrm>
            <a:off x="5442291" y="1442286"/>
            <a:ext cx="3909235" cy="617934"/>
            <a:chOff x="433951" y="1534335"/>
            <a:chExt cx="4587819" cy="1105522"/>
          </a:xfrm>
          <a:solidFill>
            <a:srgbClr val="92D050"/>
          </a:solidFill>
          <a:effectLst>
            <a:outerShdw blurRad="190500" dist="38100" dir="2700000" algn="tl" rotWithShape="0">
              <a:prstClr val="black">
                <a:alpha val="49000"/>
              </a:prstClr>
            </a:outerShdw>
          </a:effectLst>
        </p:grpSpPr>
        <p:sp>
          <p:nvSpPr>
            <p:cNvPr id="14" name="五边形 52">
              <a:extLst>
                <a:ext uri="{FF2B5EF4-FFF2-40B4-BE49-F238E27FC236}">
                  <a16:creationId xmlns:a16="http://schemas.microsoft.com/office/drawing/2014/main" id="{DF1457C7-CF37-41F1-8C51-5B580101CACE}"/>
                </a:ext>
              </a:extLst>
            </p:cNvPr>
            <p:cNvSpPr/>
            <p:nvPr/>
          </p:nvSpPr>
          <p:spPr>
            <a:xfrm>
              <a:off x="433951" y="1725457"/>
              <a:ext cx="4587819" cy="914400"/>
            </a:xfrm>
            <a:prstGeom prst="homePlate">
              <a:avLst/>
            </a:prstGeom>
            <a:grpFill/>
            <a:ln>
              <a:noFill/>
            </a:ln>
            <a:effectLst>
              <a:outerShdw blurRad="63500" dist="38100" dir="2700000" algn="tl" rotWithShape="0">
                <a:schemeClr val="bg2">
                  <a:lumMod val="50000"/>
                  <a:alpha val="3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63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04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4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98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26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282" rtl="0" eaLnBrk="1" fontAlgn="auto" latinLnBrk="0" hangingPunct="1">
                <a:lnSpc>
                  <a:spcPct val="100000"/>
                </a:lnSpc>
                <a:spcBef>
                  <a:spcPts val="15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線上填寫送出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5" name="直角三角形 14">
              <a:extLst>
                <a:ext uri="{FF2B5EF4-FFF2-40B4-BE49-F238E27FC236}">
                  <a16:creationId xmlns:a16="http://schemas.microsoft.com/office/drawing/2014/main" id="{988DB08C-DBD7-462C-9D0C-56BB7E2374DC}"/>
                </a:ext>
              </a:extLst>
            </p:cNvPr>
            <p:cNvSpPr/>
            <p:nvPr/>
          </p:nvSpPr>
          <p:spPr>
            <a:xfrm rot="16200000">
              <a:off x="564696" y="1409061"/>
              <a:ext cx="188549" cy="43909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63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04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4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98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26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造字工房悦黑体验版纤细体" pitchFamily="50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47485FB9-81D6-4BEF-8BBD-2E481DB66C16}"/>
              </a:ext>
            </a:extLst>
          </p:cNvPr>
          <p:cNvSpPr/>
          <p:nvPr/>
        </p:nvSpPr>
        <p:spPr>
          <a:xfrm>
            <a:off x="275772" y="3874756"/>
            <a:ext cx="11662228" cy="62757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组合 5">
            <a:extLst>
              <a:ext uri="{FF2B5EF4-FFF2-40B4-BE49-F238E27FC236}">
                <a16:creationId xmlns:a16="http://schemas.microsoft.com/office/drawing/2014/main" id="{8221B0FC-FAFC-4843-8094-A58F57874222}"/>
              </a:ext>
            </a:extLst>
          </p:cNvPr>
          <p:cNvGrpSpPr/>
          <p:nvPr/>
        </p:nvGrpSpPr>
        <p:grpSpPr>
          <a:xfrm>
            <a:off x="6145349" y="1862690"/>
            <a:ext cx="3909235" cy="617934"/>
            <a:chOff x="433951" y="1534335"/>
            <a:chExt cx="4587819" cy="1105522"/>
          </a:xfrm>
          <a:solidFill>
            <a:srgbClr val="00B0F0"/>
          </a:solidFill>
          <a:effectLst>
            <a:outerShdw blurRad="190500" dist="38100" dir="2700000" algn="tl" rotWithShape="0">
              <a:prstClr val="black">
                <a:alpha val="49000"/>
              </a:prstClr>
            </a:outerShdw>
          </a:effectLst>
        </p:grpSpPr>
        <p:sp>
          <p:nvSpPr>
            <p:cNvPr id="21" name="五边形 52">
              <a:extLst>
                <a:ext uri="{FF2B5EF4-FFF2-40B4-BE49-F238E27FC236}">
                  <a16:creationId xmlns:a16="http://schemas.microsoft.com/office/drawing/2014/main" id="{61FC1741-C1A3-4B9E-B301-F1A5FCB82934}"/>
                </a:ext>
              </a:extLst>
            </p:cNvPr>
            <p:cNvSpPr/>
            <p:nvPr/>
          </p:nvSpPr>
          <p:spPr>
            <a:xfrm>
              <a:off x="433951" y="1725457"/>
              <a:ext cx="4587819" cy="914400"/>
            </a:xfrm>
            <a:prstGeom prst="homePlate">
              <a:avLst/>
            </a:prstGeom>
            <a:grpFill/>
            <a:ln>
              <a:noFill/>
            </a:ln>
            <a:effectLst>
              <a:outerShdw blurRad="63500" dist="38100" dir="2700000" algn="tl" rotWithShape="0">
                <a:schemeClr val="bg2">
                  <a:lumMod val="50000"/>
                  <a:alpha val="3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63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04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4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98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26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282" rtl="0" eaLnBrk="1" fontAlgn="auto" latinLnBrk="0" hangingPunct="1">
                <a:lnSpc>
                  <a:spcPct val="100000"/>
                </a:lnSpc>
                <a:spcBef>
                  <a:spcPts val="15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撰寫之後存為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PDF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檔上傳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22" name="直角三角形 21">
              <a:extLst>
                <a:ext uri="{FF2B5EF4-FFF2-40B4-BE49-F238E27FC236}">
                  <a16:creationId xmlns:a16="http://schemas.microsoft.com/office/drawing/2014/main" id="{C6B46B62-6C80-4CE6-B526-A616561C70CF}"/>
                </a:ext>
              </a:extLst>
            </p:cNvPr>
            <p:cNvSpPr/>
            <p:nvPr/>
          </p:nvSpPr>
          <p:spPr>
            <a:xfrm rot="16200000">
              <a:off x="564696" y="1409061"/>
              <a:ext cx="188549" cy="43909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63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04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4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98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26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造字工房悦黑体验版纤细体" pitchFamily="50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CD412179-F9F1-40B8-8B84-6754D7E70534}"/>
              </a:ext>
            </a:extLst>
          </p:cNvPr>
          <p:cNvSpPr/>
          <p:nvPr/>
        </p:nvSpPr>
        <p:spPr>
          <a:xfrm>
            <a:off x="237004" y="1736502"/>
            <a:ext cx="4056321" cy="910235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F822019E-0373-4007-AB0C-336C0CFABB5E}"/>
              </a:ext>
            </a:extLst>
          </p:cNvPr>
          <p:cNvSpPr/>
          <p:nvPr/>
        </p:nvSpPr>
        <p:spPr>
          <a:xfrm>
            <a:off x="254000" y="2949549"/>
            <a:ext cx="11014891" cy="917721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组合 5">
            <a:extLst>
              <a:ext uri="{FF2B5EF4-FFF2-40B4-BE49-F238E27FC236}">
                <a16:creationId xmlns:a16="http://schemas.microsoft.com/office/drawing/2014/main" id="{A2F72176-88FC-4DEE-BF1B-4C8B723DDA1E}"/>
              </a:ext>
            </a:extLst>
          </p:cNvPr>
          <p:cNvGrpSpPr/>
          <p:nvPr/>
        </p:nvGrpSpPr>
        <p:grpSpPr>
          <a:xfrm>
            <a:off x="7015856" y="2317445"/>
            <a:ext cx="3909235" cy="617934"/>
            <a:chOff x="433951" y="1534335"/>
            <a:chExt cx="4587819" cy="1105522"/>
          </a:xfrm>
          <a:solidFill>
            <a:srgbClr val="C00000"/>
          </a:solidFill>
          <a:effectLst>
            <a:outerShdw blurRad="190500" dist="38100" dir="2700000" algn="tl" rotWithShape="0">
              <a:prstClr val="black">
                <a:alpha val="49000"/>
              </a:prstClr>
            </a:outerShdw>
          </a:effectLst>
        </p:grpSpPr>
        <p:sp>
          <p:nvSpPr>
            <p:cNvPr id="26" name="五边形 52">
              <a:extLst>
                <a:ext uri="{FF2B5EF4-FFF2-40B4-BE49-F238E27FC236}">
                  <a16:creationId xmlns:a16="http://schemas.microsoft.com/office/drawing/2014/main" id="{62CC3FD3-9FF5-4D36-AB60-AAD5F6771916}"/>
                </a:ext>
              </a:extLst>
            </p:cNvPr>
            <p:cNvSpPr/>
            <p:nvPr/>
          </p:nvSpPr>
          <p:spPr>
            <a:xfrm>
              <a:off x="433951" y="1725457"/>
              <a:ext cx="4587819" cy="914400"/>
            </a:xfrm>
            <a:prstGeom prst="homePlate">
              <a:avLst/>
            </a:prstGeom>
            <a:grpFill/>
            <a:ln>
              <a:noFill/>
            </a:ln>
            <a:effectLst>
              <a:outerShdw blurRad="63500" dist="38100" dir="2700000" algn="tl" rotWithShape="0">
                <a:schemeClr val="bg2">
                  <a:lumMod val="50000"/>
                  <a:alpha val="3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63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04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4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98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26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282" rtl="0" eaLnBrk="1" fontAlgn="auto" latinLnBrk="0" hangingPunct="1">
                <a:lnSpc>
                  <a:spcPct val="100000"/>
                </a:lnSpc>
                <a:spcBef>
                  <a:spcPts val="15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掃描為</a:t>
              </a: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PDF</a:t>
              </a: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檔上傳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27" name="直角三角形 26">
              <a:extLst>
                <a:ext uri="{FF2B5EF4-FFF2-40B4-BE49-F238E27FC236}">
                  <a16:creationId xmlns:a16="http://schemas.microsoft.com/office/drawing/2014/main" id="{2B3C3676-1C8D-46F9-B77A-8AB9651E714F}"/>
                </a:ext>
              </a:extLst>
            </p:cNvPr>
            <p:cNvSpPr/>
            <p:nvPr/>
          </p:nvSpPr>
          <p:spPr>
            <a:xfrm rot="16200000">
              <a:off x="564696" y="1409061"/>
              <a:ext cx="188549" cy="43909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63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04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4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98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26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造字工房悦黑体验版纤细体" pitchFamily="50" charset="-122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981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12" grpId="0" animBg="1"/>
      <p:bldP spid="12" grpId="1" animBg="1"/>
      <p:bldP spid="16" grpId="0" animBg="1"/>
      <p:bldP spid="16" grpId="1" animBg="1"/>
      <p:bldP spid="23" grpId="0" animBg="1"/>
      <p:bldP spid="23" grpId="1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5CE31C81-B08F-4766-8BC0-F9D3C4117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/>
        </p:blipFill>
        <p:spPr>
          <a:xfrm rot="10800000" flipV="1">
            <a:off x="209764" y="944156"/>
            <a:ext cx="10192849" cy="217278"/>
          </a:xfrm>
          <a:prstGeom prst="rect">
            <a:avLst/>
          </a:prstGeom>
        </p:spPr>
      </p:pic>
      <p:pic>
        <p:nvPicPr>
          <p:cNvPr id="5" name="Picture 2" descr="陽明交通大學高階主管管理碩士學程(EMBA)的Logo">
            <a:extLst>
              <a:ext uri="{FF2B5EF4-FFF2-40B4-BE49-F238E27FC236}">
                <a16:creationId xmlns:a16="http://schemas.microsoft.com/office/drawing/2014/main" id="{AD8D322F-B6F3-4D2D-8B37-94DD7935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60" y="122329"/>
            <a:ext cx="3305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B6323BE8-B639-49C9-A201-BDEC5B9C3C67}"/>
              </a:ext>
            </a:extLst>
          </p:cNvPr>
          <p:cNvGrpSpPr>
            <a:grpSpLocks/>
          </p:cNvGrpSpPr>
          <p:nvPr/>
        </p:nvGrpSpPr>
        <p:grpSpPr bwMode="auto">
          <a:xfrm>
            <a:off x="-390525" y="1640964"/>
            <a:ext cx="6546317" cy="4965700"/>
            <a:chOff x="0" y="0"/>
            <a:chExt cx="7786537" cy="7225611"/>
          </a:xfrm>
        </p:grpSpPr>
        <p:sp>
          <p:nvSpPr>
            <p:cNvPr id="18" name="饼图 11">
              <a:extLst>
                <a:ext uri="{FF2B5EF4-FFF2-40B4-BE49-F238E27FC236}">
                  <a16:creationId xmlns:a16="http://schemas.microsoft.com/office/drawing/2014/main" id="{805E42DF-94DC-49FF-AD16-4A38FFDB4E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7786537" cy="722561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70AD47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饼图 41">
              <a:extLst>
                <a:ext uri="{FF2B5EF4-FFF2-40B4-BE49-F238E27FC236}">
                  <a16:creationId xmlns:a16="http://schemas.microsoft.com/office/drawing/2014/main" id="{E9119734-8919-4141-8DC1-73C0E00FC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09861" y="1278955"/>
              <a:ext cx="5966815" cy="5332890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5B9BD5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饼图 42">
              <a:extLst>
                <a:ext uri="{FF2B5EF4-FFF2-40B4-BE49-F238E27FC236}">
                  <a16:creationId xmlns:a16="http://schemas.microsoft.com/office/drawing/2014/main" id="{A8009720-3BEB-4B8E-A1D9-0A21B2AAF7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148680" y="2601773"/>
              <a:ext cx="3635764" cy="320955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FFC000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30F21DB4-ABE9-4F75-9CA6-17ACF305AF21}"/>
              </a:ext>
            </a:extLst>
          </p:cNvPr>
          <p:cNvSpPr txBox="1"/>
          <p:nvPr/>
        </p:nvSpPr>
        <p:spPr>
          <a:xfrm>
            <a:off x="400050" y="297824"/>
            <a:ext cx="6915150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工作經歷表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32C8575-D765-435E-8733-8661B969F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415" y="1077179"/>
            <a:ext cx="6936867" cy="5440680"/>
          </a:xfrm>
          <a:prstGeom prst="rect">
            <a:avLst/>
          </a:prstGeom>
        </p:spPr>
      </p:pic>
      <p:grpSp>
        <p:nvGrpSpPr>
          <p:cNvPr id="10" name="组合 5">
            <a:extLst>
              <a:ext uri="{FF2B5EF4-FFF2-40B4-BE49-F238E27FC236}">
                <a16:creationId xmlns:a16="http://schemas.microsoft.com/office/drawing/2014/main" id="{4D269424-AA54-4572-ACC6-43A5BA3B431D}"/>
              </a:ext>
            </a:extLst>
          </p:cNvPr>
          <p:cNvGrpSpPr/>
          <p:nvPr/>
        </p:nvGrpSpPr>
        <p:grpSpPr>
          <a:xfrm>
            <a:off x="7621119" y="1340160"/>
            <a:ext cx="3909235" cy="617934"/>
            <a:chOff x="433951" y="1534335"/>
            <a:chExt cx="4587819" cy="1105522"/>
          </a:xfrm>
          <a:effectLst>
            <a:outerShdw blurRad="190500" dist="38100" dir="2700000" algn="tl" rotWithShape="0">
              <a:prstClr val="black">
                <a:alpha val="49000"/>
              </a:prstClr>
            </a:outerShdw>
          </a:effectLst>
        </p:grpSpPr>
        <p:sp>
          <p:nvSpPr>
            <p:cNvPr id="11" name="五边形 52">
              <a:extLst>
                <a:ext uri="{FF2B5EF4-FFF2-40B4-BE49-F238E27FC236}">
                  <a16:creationId xmlns:a16="http://schemas.microsoft.com/office/drawing/2014/main" id="{D4CB1C69-941C-4CDE-A661-44AC197C0FA5}"/>
                </a:ext>
              </a:extLst>
            </p:cNvPr>
            <p:cNvSpPr/>
            <p:nvPr/>
          </p:nvSpPr>
          <p:spPr>
            <a:xfrm>
              <a:off x="433951" y="1725457"/>
              <a:ext cx="4587819" cy="914400"/>
            </a:xfrm>
            <a:prstGeom prst="homePlate">
              <a:avLst/>
            </a:prstGeom>
            <a:solidFill>
              <a:srgbClr val="D80E2B"/>
            </a:solidFill>
            <a:ln>
              <a:noFill/>
            </a:ln>
            <a:effectLst>
              <a:outerShdw blurRad="63500" dist="38100" dir="2700000" algn="tl" rotWithShape="0">
                <a:schemeClr val="bg2">
                  <a:lumMod val="50000"/>
                  <a:alpha val="3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63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04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4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98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26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282" rtl="0" eaLnBrk="1" fontAlgn="auto" latinLnBrk="0" hangingPunct="1">
                <a:lnSpc>
                  <a:spcPct val="100000"/>
                </a:lnSpc>
                <a:spcBef>
                  <a:spcPts val="15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言簡意賅，減少贅字。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2" name="直角三角形 11">
              <a:extLst>
                <a:ext uri="{FF2B5EF4-FFF2-40B4-BE49-F238E27FC236}">
                  <a16:creationId xmlns:a16="http://schemas.microsoft.com/office/drawing/2014/main" id="{96FF3D12-1945-4EF6-A4C8-4F36544AB4F2}"/>
                </a:ext>
              </a:extLst>
            </p:cNvPr>
            <p:cNvSpPr/>
            <p:nvPr/>
          </p:nvSpPr>
          <p:spPr>
            <a:xfrm rot="16200000">
              <a:off x="564696" y="1409061"/>
              <a:ext cx="188549" cy="439098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63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04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4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98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26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造字工房悦黑体验版纤细体" pitchFamily="50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" name="內容版面配置區 14">
            <a:extLst>
              <a:ext uri="{FF2B5EF4-FFF2-40B4-BE49-F238E27FC236}">
                <a16:creationId xmlns:a16="http://schemas.microsoft.com/office/drawing/2014/main" id="{D6658FBC-D5C6-4A15-8C39-8F8C7A0C1C50}"/>
              </a:ext>
            </a:extLst>
          </p:cNvPr>
          <p:cNvSpPr>
            <a:spLocks noGrp="1"/>
          </p:cNvSpPr>
          <p:nvPr/>
        </p:nvSpPr>
        <p:spPr>
          <a:xfrm>
            <a:off x="7333890" y="2519908"/>
            <a:ext cx="4483695" cy="3352837"/>
          </a:xfrm>
          <a:prstGeom prst="rect">
            <a:avLst/>
          </a:prstGeom>
        </p:spPr>
        <p:txBody>
          <a:bodyPr vert="horz" lIns="91428" tIns="45714" rIns="91428" bIns="45714" rtlCol="0">
            <a:noAutofit/>
          </a:bodyPr>
          <a:lstStyle>
            <a:lvl1pPr marL="342846" indent="-342846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836" indent="-285706" algn="l" defTabSz="9142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2823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599953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082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212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0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0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0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"/>
              </a:spcBef>
              <a:spcAft>
                <a:spcPct val="0"/>
              </a:spcAft>
              <a:buClr>
                <a:schemeClr val="accent1"/>
              </a:buClr>
              <a:buFont typeface="Microsoft JhengHei" panose="020B0604030504040204" pitchFamily="34" charset="-120"/>
              <a:buChar char="║"/>
            </a:pPr>
            <a:r>
              <a:rPr lang="zh-TW" altLang="en-US" sz="2800" b="1" dirty="0">
                <a:cs typeface="Arial" panose="020B0604020202020204" pitchFamily="34" charset="0"/>
              </a:rPr>
              <a:t>條列</a:t>
            </a:r>
            <a:r>
              <a:rPr lang="en-US" altLang="zh-TW" sz="2800" b="1" dirty="0">
                <a:cs typeface="Arial" panose="020B0604020202020204" pitchFamily="34" charset="0"/>
              </a:rPr>
              <a:t>/ </a:t>
            </a:r>
            <a:r>
              <a:rPr lang="zh-TW" altLang="en-US" sz="2800" b="1" dirty="0">
                <a:cs typeface="Arial" panose="020B0604020202020204" pitchFamily="34" charset="0"/>
              </a:rPr>
              <a:t>價值重要性</a:t>
            </a:r>
            <a:r>
              <a:rPr lang="en-US" altLang="zh-TW" sz="2800" b="1" dirty="0">
                <a:cs typeface="Arial" panose="020B0604020202020204" pitchFamily="34" charset="0"/>
              </a:rPr>
              <a:t>/</a:t>
            </a:r>
            <a:r>
              <a:rPr lang="zh-TW" altLang="en-US" sz="2800" b="1" dirty="0">
                <a:cs typeface="Arial" panose="020B0604020202020204" pitchFamily="34" charset="0"/>
              </a:rPr>
              <a:t>過去資歷的價值： </a:t>
            </a:r>
            <a:r>
              <a:rPr lang="zh-TW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過去多年工作經歷，被學校視為亮點的地方。</a:t>
            </a:r>
            <a:endParaRPr lang="en-US" altLang="zh-TW" sz="2800" b="1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>
              <a:spcBef>
                <a:spcPts val="150"/>
              </a:spcBef>
              <a:spcAft>
                <a:spcPct val="0"/>
              </a:spcAft>
              <a:buClr>
                <a:schemeClr val="accent1"/>
              </a:buClr>
              <a:buFont typeface="Microsoft JhengHei" panose="020B0604030504040204" pitchFamily="34" charset="-120"/>
              <a:buChar char="║"/>
            </a:pPr>
            <a:r>
              <a:rPr lang="zh-TW" altLang="en-US" sz="2800" b="1" dirty="0">
                <a:cs typeface="Arial" panose="020B0604020202020204" pitchFamily="34" charset="0"/>
              </a:rPr>
              <a:t>價值重要性</a:t>
            </a:r>
            <a:r>
              <a:rPr lang="en-US" altLang="zh-TW" sz="2800" b="1" dirty="0">
                <a:cs typeface="Arial" panose="020B0604020202020204" pitchFamily="34" charset="0"/>
              </a:rPr>
              <a:t>/</a:t>
            </a:r>
            <a:r>
              <a:rPr lang="zh-TW" altLang="en-US" sz="2800" b="1" dirty="0">
                <a:cs typeface="Arial" panose="020B0604020202020204" pitchFamily="34" charset="0"/>
              </a:rPr>
              <a:t>影響程度</a:t>
            </a:r>
            <a:r>
              <a:rPr lang="en-US" altLang="zh-TW" sz="2800" b="1" dirty="0">
                <a:cs typeface="Arial" panose="020B0604020202020204" pitchFamily="34" charset="0"/>
              </a:rPr>
              <a:t>/</a:t>
            </a:r>
            <a:r>
              <a:rPr lang="zh-TW" altLang="en-US" sz="2800" b="1" dirty="0">
                <a:cs typeface="Arial" panose="020B0604020202020204" pitchFamily="34" charset="0"/>
              </a:rPr>
              <a:t>運用資源：</a:t>
            </a:r>
            <a:r>
              <a:rPr lang="zh-TW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擔任</a:t>
            </a:r>
            <a:r>
              <a:rPr lang="en-US" altLang="zh-TW" sz="2800" b="1" dirty="0">
                <a:solidFill>
                  <a:srgbClr val="0000FF"/>
                </a:solidFill>
                <a:cs typeface="Arial" panose="020B0604020202020204" pitchFamily="34" charset="0"/>
              </a:rPr>
              <a:t>XXX</a:t>
            </a:r>
            <a:r>
              <a:rPr lang="zh-TW" altLang="en-US" sz="2800" b="1" dirty="0">
                <a:solidFill>
                  <a:srgbClr val="0000FF"/>
                </a:solidFill>
                <a:cs typeface="Arial" panose="020B0604020202020204" pitchFamily="34" charset="0"/>
              </a:rPr>
              <a:t>財務長的權責與可控制的資源</a:t>
            </a:r>
            <a:endParaRPr lang="en-US" altLang="zh-TW" sz="28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00337F29-432D-4347-BC6E-C835B7ECFA63}"/>
              </a:ext>
            </a:extLst>
          </p:cNvPr>
          <p:cNvSpPr/>
          <p:nvPr/>
        </p:nvSpPr>
        <p:spPr>
          <a:xfrm>
            <a:off x="563633" y="3428996"/>
            <a:ext cx="6357100" cy="956441"/>
          </a:xfrm>
          <a:prstGeom prst="roundRect">
            <a:avLst>
              <a:gd name="adj" fmla="val 16667"/>
            </a:avLst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7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5CE31C81-B08F-4766-8BC0-F9D3C4117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/>
        </p:blipFill>
        <p:spPr>
          <a:xfrm rot="10800000" flipV="1">
            <a:off x="209764" y="944156"/>
            <a:ext cx="10192849" cy="217278"/>
          </a:xfrm>
          <a:prstGeom prst="rect">
            <a:avLst/>
          </a:prstGeom>
        </p:spPr>
      </p:pic>
      <p:pic>
        <p:nvPicPr>
          <p:cNvPr id="5" name="Picture 2" descr="陽明交通大學高階主管管理碩士學程(EMBA)的Logo">
            <a:extLst>
              <a:ext uri="{FF2B5EF4-FFF2-40B4-BE49-F238E27FC236}">
                <a16:creationId xmlns:a16="http://schemas.microsoft.com/office/drawing/2014/main" id="{AD8D322F-B6F3-4D2D-8B37-94DD7935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60" y="122329"/>
            <a:ext cx="3305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B6323BE8-B639-49C9-A201-BDEC5B9C3C67}"/>
              </a:ext>
            </a:extLst>
          </p:cNvPr>
          <p:cNvGrpSpPr>
            <a:grpSpLocks/>
          </p:cNvGrpSpPr>
          <p:nvPr/>
        </p:nvGrpSpPr>
        <p:grpSpPr bwMode="auto">
          <a:xfrm>
            <a:off x="-390525" y="1640964"/>
            <a:ext cx="6546317" cy="4965700"/>
            <a:chOff x="0" y="0"/>
            <a:chExt cx="7786537" cy="7225611"/>
          </a:xfrm>
        </p:grpSpPr>
        <p:sp>
          <p:nvSpPr>
            <p:cNvPr id="18" name="饼图 11">
              <a:extLst>
                <a:ext uri="{FF2B5EF4-FFF2-40B4-BE49-F238E27FC236}">
                  <a16:creationId xmlns:a16="http://schemas.microsoft.com/office/drawing/2014/main" id="{805E42DF-94DC-49FF-AD16-4A38FFDB4E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7786537" cy="722561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70AD47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饼图 41">
              <a:extLst>
                <a:ext uri="{FF2B5EF4-FFF2-40B4-BE49-F238E27FC236}">
                  <a16:creationId xmlns:a16="http://schemas.microsoft.com/office/drawing/2014/main" id="{E9119734-8919-4141-8DC1-73C0E00FC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09861" y="1278955"/>
              <a:ext cx="5966815" cy="5332890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5B9BD5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饼图 42">
              <a:extLst>
                <a:ext uri="{FF2B5EF4-FFF2-40B4-BE49-F238E27FC236}">
                  <a16:creationId xmlns:a16="http://schemas.microsoft.com/office/drawing/2014/main" id="{A8009720-3BEB-4B8E-A1D9-0A21B2AAF7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148680" y="2601773"/>
              <a:ext cx="3635764" cy="320955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FFC000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30F21DB4-ABE9-4F75-9CA6-17ACF305AF21}"/>
              </a:ext>
            </a:extLst>
          </p:cNvPr>
          <p:cNvSpPr txBox="1"/>
          <p:nvPr/>
        </p:nvSpPr>
        <p:spPr>
          <a:xfrm>
            <a:off x="400050" y="278774"/>
            <a:ext cx="6915150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考生研習計畫書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DB7CD26-E719-4EB2-A579-3C8D5F2D30B1}"/>
              </a:ext>
            </a:extLst>
          </p:cNvPr>
          <p:cNvSpPr/>
          <p:nvPr/>
        </p:nvSpPr>
        <p:spPr>
          <a:xfrm>
            <a:off x="188841" y="1844445"/>
            <a:ext cx="7396480" cy="418576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wrap="square" lIns="144000" rIns="216000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國立交通大學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113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學年度高階主管管理碩士學程</a:t>
            </a:r>
            <a:r>
              <a:rPr lang="en-US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(EMBA)</a:t>
            </a: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在職專班招生</a:t>
            </a:r>
            <a:endParaRPr lang="zh-TW" altLang="zh-TW" sz="1400" kern="100" dirty="0"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zh-TW" altLang="zh-TW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考生研習計畫書</a:t>
            </a:r>
            <a:endParaRPr lang="zh-TW" altLang="zh-TW" sz="1400" kern="100" dirty="0">
              <a:latin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zh-TW" altLang="zh-TW" sz="1400" kern="100" dirty="0">
              <a:latin typeface="Times New Roman" panose="02020603050405020304" pitchFamily="18" charset="0"/>
            </a:endParaRPr>
          </a:p>
          <a:p>
            <a:pPr marL="444500" lvl="0" indent="-444500">
              <a:spcAft>
                <a:spcPts val="0"/>
              </a:spcAft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一、請說明您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對管理的認識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</a:p>
          <a:p>
            <a:pPr marL="444500" lvl="0" indent="-444500">
              <a:spcAft>
                <a:spcPts val="0"/>
              </a:spcAft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二、請簡要說明您報考本學程的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動機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</a:p>
          <a:p>
            <a:pPr marL="444500" lvl="0" indent="-444500">
              <a:spcAft>
                <a:spcPts val="0"/>
              </a:spcAft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三、您認為您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過去的學經歷、成就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對於您到本學程進修，有哪些幫助？</a:t>
            </a:r>
          </a:p>
          <a:p>
            <a:pPr marL="444500" lvl="0" indent="-444500">
              <a:spcAft>
                <a:spcPts val="0"/>
              </a:spcAft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四、假如您獲得本學程碩士學位，您準備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如何發展您的事業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？</a:t>
            </a:r>
          </a:p>
          <a:p>
            <a:pPr marL="444500" lvl="0" indent="-444500">
              <a:spcAft>
                <a:spcPts val="0"/>
              </a:spcAft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五、您認為您個人的健康、婚姻狀況、家庭狀況、語文能力、經濟狀況等，對於您在本學程的研究，可能會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有哪些的幫助或困難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？</a:t>
            </a:r>
          </a:p>
          <a:p>
            <a:pPr marL="444500" lvl="0" indent="-444500">
              <a:spcAft>
                <a:spcPts val="0"/>
              </a:spcAft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六、如果您還有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任何背景資料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，如傑出事項或專業成就，請您簡要說明或提供文件資料以助於評審委員對您的評估。</a:t>
            </a:r>
          </a:p>
          <a:p>
            <a:pPr marL="444500" lvl="0" indent="-444500">
              <a:spcAft>
                <a:spcPts val="0"/>
              </a:spcAft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七、您認為什麼樣的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學員背景組成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可以讓本學程的效果最大化？為什麼？</a:t>
            </a:r>
          </a:p>
          <a:p>
            <a:pPr marL="444500" lvl="0" indent="-444500">
              <a:spcAft>
                <a:spcPts val="0"/>
              </a:spcAft>
            </a:pP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八、您認為到本學程學習除您個人受益外，您認為您能</a:t>
            </a:r>
            <a:r>
              <a:rPr lang="zh-TW" altLang="en-US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在學程中貢獻</a:t>
            </a:r>
            <a:r>
              <a:rPr lang="zh-TW" altLang="en-US" kern="100" dirty="0">
                <a:latin typeface="Times New Roman" panose="02020603050405020304" pitchFamily="18" charset="0"/>
                <a:ea typeface="標楷體" panose="03000509000000000000" pitchFamily="65" charset="-120"/>
              </a:rPr>
              <a:t>什麼？</a:t>
            </a:r>
          </a:p>
        </p:txBody>
      </p:sp>
      <p:grpSp>
        <p:nvGrpSpPr>
          <p:cNvPr id="16" name="组合 5">
            <a:extLst>
              <a:ext uri="{FF2B5EF4-FFF2-40B4-BE49-F238E27FC236}">
                <a16:creationId xmlns:a16="http://schemas.microsoft.com/office/drawing/2014/main" id="{6C8E54D3-982F-4356-8004-390D8BAC9F2B}"/>
              </a:ext>
            </a:extLst>
          </p:cNvPr>
          <p:cNvGrpSpPr/>
          <p:nvPr/>
        </p:nvGrpSpPr>
        <p:grpSpPr>
          <a:xfrm>
            <a:off x="1452549" y="6030206"/>
            <a:ext cx="4308171" cy="601575"/>
            <a:chOff x="433951" y="1372483"/>
            <a:chExt cx="4587819" cy="1076252"/>
          </a:xfrm>
          <a:effectLst>
            <a:outerShdw blurRad="190500" dist="38100" dir="2700000" algn="tl" rotWithShape="0">
              <a:prstClr val="black">
                <a:alpha val="49000"/>
              </a:prstClr>
            </a:outerShdw>
          </a:effectLst>
        </p:grpSpPr>
        <p:sp>
          <p:nvSpPr>
            <p:cNvPr id="17" name="五边形 52">
              <a:extLst>
                <a:ext uri="{FF2B5EF4-FFF2-40B4-BE49-F238E27FC236}">
                  <a16:creationId xmlns:a16="http://schemas.microsoft.com/office/drawing/2014/main" id="{7EF0DA0C-864A-4569-A0E2-2B09436E171B}"/>
                </a:ext>
              </a:extLst>
            </p:cNvPr>
            <p:cNvSpPr/>
            <p:nvPr/>
          </p:nvSpPr>
          <p:spPr>
            <a:xfrm>
              <a:off x="433951" y="1534335"/>
              <a:ext cx="4587819" cy="914400"/>
            </a:xfrm>
            <a:prstGeom prst="homePlate">
              <a:avLst/>
            </a:prstGeom>
            <a:solidFill>
              <a:srgbClr val="D80E2B"/>
            </a:solidFill>
            <a:ln>
              <a:noFill/>
            </a:ln>
            <a:effectLst>
              <a:outerShdw blurRad="63500" dist="38100" dir="2700000" algn="tl" rotWithShape="0">
                <a:schemeClr val="bg2">
                  <a:lumMod val="50000"/>
                  <a:alpha val="3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63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04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4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98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26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50"/>
                </a:spcBef>
                <a:spcAft>
                  <a:spcPct val="0"/>
                </a:spcAft>
                <a:buClrTx/>
                <a:buNone/>
              </a:pPr>
              <a:r>
                <a: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我就是陽明交大</a:t>
              </a:r>
              <a:r>
                <a:rPr lang="en-US" altLang="zh-TW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EMBA</a:t>
              </a:r>
              <a:r>
                <a: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要找的人</a:t>
              </a:r>
              <a:endPara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21" name="直角三角形 20">
              <a:extLst>
                <a:ext uri="{FF2B5EF4-FFF2-40B4-BE49-F238E27FC236}">
                  <a16:creationId xmlns:a16="http://schemas.microsoft.com/office/drawing/2014/main" id="{5D9AC16B-8CEE-437C-8A55-421A1D1B933B}"/>
                </a:ext>
              </a:extLst>
            </p:cNvPr>
            <p:cNvSpPr/>
            <p:nvPr/>
          </p:nvSpPr>
          <p:spPr>
            <a:xfrm rot="16200000">
              <a:off x="559226" y="1247209"/>
              <a:ext cx="188549" cy="439098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63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04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4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98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26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造字工房悦黑体验版纤细体" pitchFamily="50" charset="-122"/>
              </a:endParaRPr>
            </a:p>
          </p:txBody>
        </p:sp>
      </p:grpSp>
      <p:sp>
        <p:nvSpPr>
          <p:cNvPr id="22" name="內容版面配置區 14">
            <a:extLst>
              <a:ext uri="{FF2B5EF4-FFF2-40B4-BE49-F238E27FC236}">
                <a16:creationId xmlns:a16="http://schemas.microsoft.com/office/drawing/2014/main" id="{AFE84D01-E480-43D2-8221-6E54C4F14EF5}"/>
              </a:ext>
            </a:extLst>
          </p:cNvPr>
          <p:cNvSpPr txBox="1">
            <a:spLocks/>
          </p:cNvSpPr>
          <p:nvPr/>
        </p:nvSpPr>
        <p:spPr>
          <a:xfrm>
            <a:off x="7667735" y="1845184"/>
            <a:ext cx="4368800" cy="4185022"/>
          </a:xfrm>
          <a:prstGeom prst="rect">
            <a:avLst/>
          </a:prstGeom>
        </p:spPr>
        <p:txBody>
          <a:bodyPr vert="horz" lIns="91428" tIns="45714" rIns="91428" bIns="45714" rtlCol="0">
            <a:noAutofit/>
          </a:bodyPr>
          <a:lstStyle>
            <a:defPPr>
              <a:defRPr lang="zh-CN"/>
            </a:defPPr>
            <a:lvl1pPr marL="0" algn="l" defTabSz="91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0" algn="l" defTabSz="91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2" algn="l" defTabSz="91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2" algn="l" defTabSz="91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63" algn="l" defTabSz="91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04" algn="l" defTabSz="91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45" algn="l" defTabSz="91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85" algn="l" defTabSz="91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26" algn="l" defTabSz="9142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zh-TW" altLang="en-US" sz="2400" b="1" dirty="0">
                <a:solidFill>
                  <a:schemeClr val="bg1"/>
                </a:solidFill>
                <a:highlight>
                  <a:srgbClr val="1C3DE2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內容要呼應四點</a:t>
            </a:r>
            <a:b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</a:b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>
              <a:spcBef>
                <a:spcPts val="15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報考動機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>
              <a:spcBef>
                <a:spcPts val="15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工作、進修、生活如何兼顧平衡</a:t>
            </a:r>
          </a:p>
          <a:p>
            <a:pPr marL="342900" indent="-342900">
              <a:spcBef>
                <a:spcPts val="15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什麼樣的學員背景組成可以讓本學程的效果最大化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0" indent="-342900">
              <a:spcBef>
                <a:spcPts val="15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獲得本學程碩士學位後，如何發展個人事業或職涯發展或對本學程或學校的貢獻</a:t>
            </a:r>
          </a:p>
        </p:txBody>
      </p:sp>
      <p:grpSp>
        <p:nvGrpSpPr>
          <p:cNvPr id="23" name="组合 5">
            <a:extLst>
              <a:ext uri="{FF2B5EF4-FFF2-40B4-BE49-F238E27FC236}">
                <a16:creationId xmlns:a16="http://schemas.microsoft.com/office/drawing/2014/main" id="{3F775B1E-81D5-4D88-B47A-0B2863C5631A}"/>
              </a:ext>
            </a:extLst>
          </p:cNvPr>
          <p:cNvGrpSpPr/>
          <p:nvPr/>
        </p:nvGrpSpPr>
        <p:grpSpPr>
          <a:xfrm>
            <a:off x="7585321" y="1023030"/>
            <a:ext cx="4396915" cy="617934"/>
            <a:chOff x="433951" y="1534335"/>
            <a:chExt cx="5160153" cy="1105522"/>
          </a:xfrm>
          <a:effectLst>
            <a:outerShdw blurRad="190500" dist="38100" dir="2700000" algn="tl" rotWithShape="0">
              <a:prstClr val="black">
                <a:alpha val="49000"/>
              </a:prstClr>
            </a:outerShdw>
          </a:effectLst>
        </p:grpSpPr>
        <p:sp>
          <p:nvSpPr>
            <p:cNvPr id="24" name="五边形 52">
              <a:extLst>
                <a:ext uri="{FF2B5EF4-FFF2-40B4-BE49-F238E27FC236}">
                  <a16:creationId xmlns:a16="http://schemas.microsoft.com/office/drawing/2014/main" id="{F5F228B4-18C1-4113-838A-AEDA786BFDA2}"/>
                </a:ext>
              </a:extLst>
            </p:cNvPr>
            <p:cNvSpPr/>
            <p:nvPr/>
          </p:nvSpPr>
          <p:spPr>
            <a:xfrm>
              <a:off x="433951" y="1725457"/>
              <a:ext cx="5160153" cy="914400"/>
            </a:xfrm>
            <a:prstGeom prst="homePlate">
              <a:avLst/>
            </a:prstGeom>
            <a:solidFill>
              <a:srgbClr val="D80E2B"/>
            </a:solidFill>
            <a:ln>
              <a:noFill/>
            </a:ln>
            <a:effectLst>
              <a:outerShdw blurRad="63500" dist="38100" dir="2700000" algn="tl" rotWithShape="0">
                <a:schemeClr val="bg2">
                  <a:lumMod val="50000"/>
                  <a:alpha val="3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63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04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4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98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26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282" rtl="0" eaLnBrk="1" fontAlgn="auto" latinLnBrk="0" hangingPunct="1">
                <a:lnSpc>
                  <a:spcPct val="100000"/>
                </a:lnSpc>
                <a:spcBef>
                  <a:spcPts val="15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 panose="020B0604020202020204" pitchFamily="34" charset="0"/>
                </a:rPr>
                <a:t>想辦法讓陽明交大無法拒絕你</a:t>
              </a:r>
              <a:endPara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25" name="直角三角形 24">
              <a:extLst>
                <a:ext uri="{FF2B5EF4-FFF2-40B4-BE49-F238E27FC236}">
                  <a16:creationId xmlns:a16="http://schemas.microsoft.com/office/drawing/2014/main" id="{8771592C-E4F7-4007-9318-8CE3DE54933F}"/>
                </a:ext>
              </a:extLst>
            </p:cNvPr>
            <p:cNvSpPr/>
            <p:nvPr/>
          </p:nvSpPr>
          <p:spPr>
            <a:xfrm rot="16200000">
              <a:off x="564696" y="1409061"/>
              <a:ext cx="188549" cy="439098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40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28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422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563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704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84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985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126" algn="l" defTabSz="91428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造字工房悦黑体验版纤细体" pitchFamily="50" charset="-122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45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5CE31C81-B08F-4766-8BC0-F9D3C4117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/>
        </p:blipFill>
        <p:spPr>
          <a:xfrm rot="10800000" flipV="1">
            <a:off x="209764" y="944156"/>
            <a:ext cx="10192849" cy="217278"/>
          </a:xfrm>
          <a:prstGeom prst="rect">
            <a:avLst/>
          </a:prstGeom>
        </p:spPr>
      </p:pic>
      <p:pic>
        <p:nvPicPr>
          <p:cNvPr id="5" name="Picture 2" descr="陽明交通大學高階主管管理碩士學程(EMBA)的Logo">
            <a:extLst>
              <a:ext uri="{FF2B5EF4-FFF2-40B4-BE49-F238E27FC236}">
                <a16:creationId xmlns:a16="http://schemas.microsoft.com/office/drawing/2014/main" id="{AD8D322F-B6F3-4D2D-8B37-94DD7935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60" y="122329"/>
            <a:ext cx="3305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B6323BE8-B639-49C9-A201-BDEC5B9C3C67}"/>
              </a:ext>
            </a:extLst>
          </p:cNvPr>
          <p:cNvGrpSpPr>
            <a:grpSpLocks/>
          </p:cNvGrpSpPr>
          <p:nvPr/>
        </p:nvGrpSpPr>
        <p:grpSpPr bwMode="auto">
          <a:xfrm>
            <a:off x="-390525" y="1640964"/>
            <a:ext cx="6546317" cy="4965700"/>
            <a:chOff x="0" y="0"/>
            <a:chExt cx="7786537" cy="7225611"/>
          </a:xfrm>
        </p:grpSpPr>
        <p:sp>
          <p:nvSpPr>
            <p:cNvPr id="18" name="饼图 11">
              <a:extLst>
                <a:ext uri="{FF2B5EF4-FFF2-40B4-BE49-F238E27FC236}">
                  <a16:creationId xmlns:a16="http://schemas.microsoft.com/office/drawing/2014/main" id="{805E42DF-94DC-49FF-AD16-4A38FFDB4E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7786537" cy="722561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70AD47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饼图 41">
              <a:extLst>
                <a:ext uri="{FF2B5EF4-FFF2-40B4-BE49-F238E27FC236}">
                  <a16:creationId xmlns:a16="http://schemas.microsoft.com/office/drawing/2014/main" id="{E9119734-8919-4141-8DC1-73C0E00FC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09861" y="1278955"/>
              <a:ext cx="5966815" cy="5332890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5B9BD5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饼图 42">
              <a:extLst>
                <a:ext uri="{FF2B5EF4-FFF2-40B4-BE49-F238E27FC236}">
                  <a16:creationId xmlns:a16="http://schemas.microsoft.com/office/drawing/2014/main" id="{A8009720-3BEB-4B8E-A1D9-0A21B2AAF7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148680" y="2601773"/>
              <a:ext cx="3635764" cy="320955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FFC000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30F21DB4-ABE9-4F75-9CA6-17ACF305AF21}"/>
              </a:ext>
            </a:extLst>
          </p:cNvPr>
          <p:cNvSpPr txBox="1"/>
          <p:nvPr/>
        </p:nvSpPr>
        <p:spPr>
          <a:xfrm>
            <a:off x="400050" y="297824"/>
            <a:ext cx="6915150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個人經營管理能力專題報告</a:t>
            </a:r>
          </a:p>
        </p:txBody>
      </p:sp>
      <p:sp>
        <p:nvSpPr>
          <p:cNvPr id="9" name="文字版面配置區 13">
            <a:extLst>
              <a:ext uri="{FF2B5EF4-FFF2-40B4-BE49-F238E27FC236}">
                <a16:creationId xmlns:a16="http://schemas.microsoft.com/office/drawing/2014/main" id="{CABC6943-C3B0-497E-872B-2F3AACE51118}"/>
              </a:ext>
            </a:extLst>
          </p:cNvPr>
          <p:cNvSpPr>
            <a:spLocks noGrp="1"/>
          </p:cNvSpPr>
          <p:nvPr/>
        </p:nvSpPr>
        <p:spPr>
          <a:xfrm>
            <a:off x="485775" y="1498799"/>
            <a:ext cx="3887391" cy="617934"/>
          </a:xfrm>
          <a:prstGeom prst="rect">
            <a:avLst/>
          </a:prstGeom>
        </p:spPr>
        <p:txBody>
          <a:bodyPr vert="horz" lIns="91428" tIns="45714" rIns="91428" bIns="45714" rtlCol="0" anchor="b">
            <a:normAutofit/>
          </a:bodyPr>
          <a:lstStyle>
            <a:lvl1pPr marL="0" indent="0" algn="l" defTabSz="91426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342900" indent="0" algn="l" defTabSz="914260" rtl="0" eaLnBrk="1" latinLnBrk="0" hangingPunct="1">
              <a:spcBef>
                <a:spcPct val="20000"/>
              </a:spcBef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685800" indent="0" algn="l" defTabSz="914260" rtl="0" eaLnBrk="1" latinLnBrk="0" hangingPunct="1">
              <a:spcBef>
                <a:spcPct val="20000"/>
              </a:spcBef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028700" indent="0" algn="l" defTabSz="91426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1371600" indent="0" algn="l" defTabSz="91426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1714500" indent="0" algn="l" defTabSz="91426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26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26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26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"/>
              </a:spcBef>
              <a:spcAft>
                <a:spcPct val="0"/>
              </a:spcAft>
            </a:pPr>
            <a:r>
              <a:rPr lang="zh-TW" altLang="en-US" sz="2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報告主題的方向建議</a:t>
            </a:r>
            <a:endParaRPr lang="en-US" altLang="zh-TW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內容版面配置區 14">
            <a:extLst>
              <a:ext uri="{FF2B5EF4-FFF2-40B4-BE49-F238E27FC236}">
                <a16:creationId xmlns:a16="http://schemas.microsoft.com/office/drawing/2014/main" id="{1F4E825A-ABA1-4130-96A2-58A18D04042B}"/>
              </a:ext>
            </a:extLst>
          </p:cNvPr>
          <p:cNvSpPr>
            <a:spLocks noGrp="1"/>
          </p:cNvSpPr>
          <p:nvPr/>
        </p:nvSpPr>
        <p:spPr>
          <a:xfrm>
            <a:off x="485775" y="2258898"/>
            <a:ext cx="11400170" cy="3439621"/>
          </a:xfrm>
          <a:prstGeom prst="rect">
            <a:avLst/>
          </a:prstGeom>
        </p:spPr>
        <p:txBody>
          <a:bodyPr vert="horz" lIns="91428" tIns="45714" rIns="91428" bIns="45714" rtlCol="0">
            <a:noAutofit/>
          </a:bodyPr>
          <a:lstStyle>
            <a:lvl1pPr marL="342846" indent="-342846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836" indent="-285706" algn="l" defTabSz="9142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2823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599953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082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212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0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0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0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5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zh-TW" altLang="en-US" sz="2000" dirty="0">
                <a:solidFill>
                  <a:srgbClr val="000000"/>
                </a:solidFill>
              </a:rPr>
              <a:t>如對公司的貢獻及潛力、專業能力的分享、特殊才能或訓練、管理文獻閱讀心得，或其他可資</a:t>
            </a:r>
            <a:r>
              <a:rPr lang="zh-TW" altLang="en-US" sz="2000" b="1" dirty="0">
                <a:solidFill>
                  <a:srgbClr val="0000CC"/>
                </a:solidFill>
              </a:rPr>
              <a:t>彰顯個人經營管理能力</a:t>
            </a:r>
            <a:r>
              <a:rPr lang="zh-TW" altLang="en-US" sz="2000" dirty="0">
                <a:solidFill>
                  <a:srgbClr val="000000"/>
                </a:solidFill>
              </a:rPr>
              <a:t>之主題。</a:t>
            </a:r>
            <a:endParaRPr lang="en-US" altLang="zh-TW" sz="2000" dirty="0">
              <a:solidFill>
                <a:srgbClr val="000000"/>
              </a:solidFill>
            </a:endParaRPr>
          </a:p>
          <a:p>
            <a:pPr marL="0" indent="0">
              <a:spcBef>
                <a:spcPts val="15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zh-TW" altLang="en-US" sz="2000" dirty="0">
                <a:cs typeface="Arial" panose="020B0604020202020204" pitchFamily="34" charset="0"/>
              </a:rPr>
              <a:t>凸顯個人經營專業管理能力貢獻，透過官方認證結果，證明其個人能力。</a:t>
            </a:r>
            <a:endParaRPr lang="en-US" altLang="zh-TW" sz="2000" dirty="0">
              <a:cs typeface="Arial" panose="020B0604020202020204" pitchFamily="34" charset="0"/>
            </a:endParaRPr>
          </a:p>
          <a:p>
            <a:pPr marL="0" indent="0">
              <a:spcBef>
                <a:spcPts val="150"/>
              </a:spcBef>
              <a:spcAft>
                <a:spcPct val="0"/>
              </a:spcAft>
              <a:buClr>
                <a:schemeClr val="accent1"/>
              </a:buClr>
              <a:buNone/>
            </a:pPr>
            <a:endParaRPr lang="en-US" altLang="zh-TW" sz="2000" b="1" dirty="0">
              <a:solidFill>
                <a:srgbClr val="1C3D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cs typeface="Arial" panose="020B0604020202020204" pitchFamily="34" charset="0"/>
            </a:endParaRPr>
          </a:p>
          <a:p>
            <a:pPr marL="0" indent="0">
              <a:spcBef>
                <a:spcPts val="15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zh-TW" altLang="en-US" sz="2000" b="1" dirty="0">
                <a:solidFill>
                  <a:srgbClr val="1C3D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研習計劃書 </a:t>
            </a:r>
            <a:r>
              <a:rPr lang="en-US" altLang="zh-TW" sz="2000" b="1" dirty="0" err="1">
                <a:solidFill>
                  <a:srgbClr val="1C3D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v.s</a:t>
            </a:r>
            <a:r>
              <a:rPr lang="en-US" altLang="zh-TW" sz="2000" b="1" dirty="0">
                <a:solidFill>
                  <a:srgbClr val="1C3D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.</a:t>
            </a:r>
            <a:r>
              <a:rPr lang="zh-TW" altLang="en-US" sz="2000" b="1" dirty="0">
                <a:solidFill>
                  <a:srgbClr val="1C3D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cs typeface="Arial" panose="020B0604020202020204" pitchFamily="34" charset="0"/>
              </a:rPr>
              <a:t>經營管理能力專題報告</a:t>
            </a:r>
            <a:endParaRPr lang="en-US" altLang="zh-TW" sz="2000" b="1" dirty="0">
              <a:solidFill>
                <a:srgbClr val="1C3DE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cs typeface="Arial" panose="020B0604020202020204" pitchFamily="34" charset="0"/>
            </a:endParaRPr>
          </a:p>
          <a:p>
            <a:pPr marL="0" indent="0">
              <a:spcBef>
                <a:spcPts val="15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zh-TW" altLang="en-US" sz="2000" u="sng" dirty="0">
                <a:cs typeface="Arial" panose="020B0604020202020204" pitchFamily="34" charset="0"/>
              </a:rPr>
              <a:t>研習計劃書</a:t>
            </a:r>
            <a:r>
              <a:rPr lang="zh-TW" altLang="en-US" sz="2000" dirty="0">
                <a:cs typeface="Arial" panose="020B0604020202020204" pitchFamily="34" charset="0"/>
              </a:rPr>
              <a:t>：因為學經歷背景，念了陽明交大後，期許自我未來如何發揮影響力；</a:t>
            </a:r>
          </a:p>
          <a:p>
            <a:pPr marL="0" indent="0">
              <a:spcBef>
                <a:spcPts val="150"/>
              </a:spcBef>
              <a:spcAft>
                <a:spcPct val="0"/>
              </a:spcAft>
              <a:buClr>
                <a:schemeClr val="accent1"/>
              </a:buClr>
              <a:buNone/>
            </a:pPr>
            <a:r>
              <a:rPr lang="zh-TW" altLang="en-US" sz="2000" u="sng" dirty="0">
                <a:cs typeface="Arial" panose="020B0604020202020204" pitchFamily="34" charset="0"/>
              </a:rPr>
              <a:t>經營管理能力專題報告</a:t>
            </a:r>
            <a:r>
              <a:rPr lang="zh-TW" altLang="en-US" sz="2000" dirty="0">
                <a:cs typeface="Arial" panose="020B0604020202020204" pitchFamily="34" charset="0"/>
              </a:rPr>
              <a:t>：指的是過去在業界經歷，或是在公司內部，或是在其他不同領域上，個人曾經有過的特殊表現，如同專案回顧，連結到結果獲獎事蹟或是證照等實質成果。對公司的貢獻及潛力、專業能力的分享、特殊才能或訓練、管理文獻閱讀心得，彰顯經營管理能力主題。</a:t>
            </a:r>
            <a:endParaRPr lang="en-US" altLang="zh-TW" sz="2000" dirty="0">
              <a:cs typeface="Arial" panose="020B0604020202020204" pitchFamily="34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001C3F7-F356-40F6-A8F4-851BACABFD32}"/>
              </a:ext>
            </a:extLst>
          </p:cNvPr>
          <p:cNvSpPr txBox="1"/>
          <p:nvPr/>
        </p:nvSpPr>
        <p:spPr>
          <a:xfrm>
            <a:off x="7390145" y="1498904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sz="3200" b="1" kern="15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篇幅限</a:t>
            </a:r>
            <a:r>
              <a:rPr lang="en-US" sz="3200" b="1" kern="15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sz="3200" b="1" kern="150" dirty="0">
                <a:solidFill>
                  <a:srgbClr val="0070C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頁，格式自訂</a:t>
            </a:r>
            <a:endParaRPr lang="en-US" sz="3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958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5CE31C81-B08F-4766-8BC0-F9D3C4117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/>
        </p:blipFill>
        <p:spPr>
          <a:xfrm rot="10800000" flipV="1">
            <a:off x="209764" y="944156"/>
            <a:ext cx="10192849" cy="217278"/>
          </a:xfrm>
          <a:prstGeom prst="rect">
            <a:avLst/>
          </a:prstGeom>
        </p:spPr>
      </p:pic>
      <p:pic>
        <p:nvPicPr>
          <p:cNvPr id="5" name="Picture 2" descr="陽明交通大學高階主管管理碩士學程(EMBA)的Logo">
            <a:extLst>
              <a:ext uri="{FF2B5EF4-FFF2-40B4-BE49-F238E27FC236}">
                <a16:creationId xmlns:a16="http://schemas.microsoft.com/office/drawing/2014/main" id="{AD8D322F-B6F3-4D2D-8B37-94DD7935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60" y="122329"/>
            <a:ext cx="3305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B6323BE8-B639-49C9-A201-BDEC5B9C3C67}"/>
              </a:ext>
            </a:extLst>
          </p:cNvPr>
          <p:cNvGrpSpPr>
            <a:grpSpLocks/>
          </p:cNvGrpSpPr>
          <p:nvPr/>
        </p:nvGrpSpPr>
        <p:grpSpPr bwMode="auto">
          <a:xfrm>
            <a:off x="-390525" y="1640964"/>
            <a:ext cx="6546317" cy="4965700"/>
            <a:chOff x="0" y="0"/>
            <a:chExt cx="7786537" cy="7225611"/>
          </a:xfrm>
        </p:grpSpPr>
        <p:sp>
          <p:nvSpPr>
            <p:cNvPr id="18" name="饼图 11">
              <a:extLst>
                <a:ext uri="{FF2B5EF4-FFF2-40B4-BE49-F238E27FC236}">
                  <a16:creationId xmlns:a16="http://schemas.microsoft.com/office/drawing/2014/main" id="{805E42DF-94DC-49FF-AD16-4A38FFDB4E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7786537" cy="722561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70AD47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饼图 41">
              <a:extLst>
                <a:ext uri="{FF2B5EF4-FFF2-40B4-BE49-F238E27FC236}">
                  <a16:creationId xmlns:a16="http://schemas.microsoft.com/office/drawing/2014/main" id="{E9119734-8919-4141-8DC1-73C0E00FC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09861" y="1278955"/>
              <a:ext cx="5966815" cy="5332890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5B9BD5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饼图 42">
              <a:extLst>
                <a:ext uri="{FF2B5EF4-FFF2-40B4-BE49-F238E27FC236}">
                  <a16:creationId xmlns:a16="http://schemas.microsoft.com/office/drawing/2014/main" id="{A8009720-3BEB-4B8E-A1D9-0A21B2AAF7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148680" y="2601773"/>
              <a:ext cx="3635764" cy="320955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FFC000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30F21DB4-ABE9-4F75-9CA6-17ACF305AF21}"/>
              </a:ext>
            </a:extLst>
          </p:cNvPr>
          <p:cNvSpPr txBox="1"/>
          <p:nvPr/>
        </p:nvSpPr>
        <p:spPr>
          <a:xfrm>
            <a:off x="400050" y="297824"/>
            <a:ext cx="6915150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推薦函二封 </a:t>
            </a:r>
          </a:p>
        </p:txBody>
      </p:sp>
      <p:sp>
        <p:nvSpPr>
          <p:cNvPr id="15" name="文字版面配置區 13">
            <a:extLst>
              <a:ext uri="{FF2B5EF4-FFF2-40B4-BE49-F238E27FC236}">
                <a16:creationId xmlns:a16="http://schemas.microsoft.com/office/drawing/2014/main" id="{E4952048-8C16-41F6-9B2A-E0E29A5414C3}"/>
              </a:ext>
            </a:extLst>
          </p:cNvPr>
          <p:cNvSpPr>
            <a:spLocks noGrp="1"/>
          </p:cNvSpPr>
          <p:nvPr/>
        </p:nvSpPr>
        <p:spPr>
          <a:xfrm>
            <a:off x="7545629" y="2014552"/>
            <a:ext cx="3887391" cy="617934"/>
          </a:xfrm>
          <a:prstGeom prst="rect">
            <a:avLst/>
          </a:prstGeom>
        </p:spPr>
        <p:txBody>
          <a:bodyPr vert="horz" lIns="91428" tIns="45714" rIns="91428" bIns="45714" rtlCol="0" anchor="b">
            <a:normAutofit/>
          </a:bodyPr>
          <a:lstStyle>
            <a:lvl1pPr marL="0" indent="0" algn="l" defTabSz="91426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342900" indent="0" algn="l" defTabSz="914260" rtl="0" eaLnBrk="1" latinLnBrk="0" hangingPunct="1">
              <a:spcBef>
                <a:spcPct val="20000"/>
              </a:spcBef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685800" indent="0" algn="l" defTabSz="914260" rtl="0" eaLnBrk="1" latinLnBrk="0" hangingPunct="1">
              <a:spcBef>
                <a:spcPct val="20000"/>
              </a:spcBef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028700" indent="0" algn="l" defTabSz="91426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1371600" indent="0" algn="l" defTabSz="91426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1714500" indent="0" algn="l" defTabSz="91426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26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26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26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"/>
              </a:spcBef>
              <a:spcAft>
                <a:spcPct val="0"/>
              </a:spcAft>
            </a:pPr>
            <a:r>
              <a:rPr lang="zh-TW" altLang="en-US" sz="3200" dirty="0">
                <a:solidFill>
                  <a:srgbClr val="000000"/>
                </a:solidFill>
                <a:cs typeface="Arial" panose="020B0604020202020204" pitchFamily="34" charset="0"/>
              </a:rPr>
              <a:t>推薦人的資格條件</a:t>
            </a:r>
            <a:endParaRPr lang="en-US" altLang="zh-TW" sz="3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內容版面配置區 14">
            <a:extLst>
              <a:ext uri="{FF2B5EF4-FFF2-40B4-BE49-F238E27FC236}">
                <a16:creationId xmlns:a16="http://schemas.microsoft.com/office/drawing/2014/main" id="{87C20506-8140-4297-8325-B2EA0818AEDF}"/>
              </a:ext>
            </a:extLst>
          </p:cNvPr>
          <p:cNvSpPr>
            <a:spLocks noGrp="1"/>
          </p:cNvSpPr>
          <p:nvPr/>
        </p:nvSpPr>
        <p:spPr>
          <a:xfrm>
            <a:off x="7471723" y="2549310"/>
            <a:ext cx="4636095" cy="2813102"/>
          </a:xfrm>
          <a:prstGeom prst="rect">
            <a:avLst/>
          </a:prstGeom>
        </p:spPr>
        <p:txBody>
          <a:bodyPr vert="horz" lIns="91428" tIns="45714" rIns="91428" bIns="45714" rtlCol="0">
            <a:noAutofit/>
          </a:bodyPr>
          <a:lstStyle>
            <a:lvl1pPr marL="342846" indent="-342846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836" indent="-285706" algn="l" defTabSz="9142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2823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599953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082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212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0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0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0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"/>
              </a:spcBef>
              <a:spcAft>
                <a:spcPct val="0"/>
              </a:spcAft>
              <a:buClr>
                <a:srgbClr val="4472C4"/>
              </a:buClr>
              <a:buFont typeface="Microsoft JhengHei" panose="020B0604030504040204" pitchFamily="34" charset="-120"/>
              <a:buChar char="║"/>
            </a:pPr>
            <a:r>
              <a:rPr lang="zh-TW" altLang="en-US" dirty="0">
                <a:solidFill>
                  <a:srgbClr val="000000"/>
                </a:solidFill>
                <a:cs typeface="Arial" panose="020B0604020202020204" pitchFamily="34" charset="0"/>
              </a:rPr>
              <a:t>認識、了解考生的人，可以是工作夥伴、親友。</a:t>
            </a:r>
            <a:endParaRPr lang="en-US" altLang="zh-TW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ts val="150"/>
              </a:spcBef>
              <a:spcAft>
                <a:spcPct val="0"/>
              </a:spcAft>
              <a:buClr>
                <a:srgbClr val="4472C4"/>
              </a:buClr>
              <a:buFont typeface="Microsoft JhengHei" panose="020B0604030504040204" pitchFamily="34" charset="-120"/>
              <a:buChar char="║"/>
            </a:pPr>
            <a:r>
              <a:rPr lang="zh-TW" altLang="en-US" dirty="0">
                <a:solidFill>
                  <a:prstClr val="black"/>
                </a:solidFill>
                <a:cs typeface="Arial" panose="020B0604020202020204" pitchFamily="34" charset="0"/>
              </a:rPr>
              <a:t>申請人的重要優點</a:t>
            </a:r>
            <a:r>
              <a:rPr lang="en-US" altLang="zh-TW" dirty="0">
                <a:solidFill>
                  <a:prstClr val="black"/>
                </a:solidFill>
                <a:cs typeface="Arial" panose="020B0604020202020204" pitchFamily="34" charset="0"/>
              </a:rPr>
              <a:t>—</a:t>
            </a:r>
            <a:br>
              <a:rPr lang="en-US" altLang="zh-TW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zh-TW" altLang="en-US" dirty="0">
                <a:solidFill>
                  <a:prstClr val="black"/>
                </a:solidFill>
                <a:cs typeface="Arial" panose="020B0604020202020204" pitchFamily="34" charset="0"/>
              </a:rPr>
              <a:t>推薦人提出的內容要一致性。</a:t>
            </a:r>
            <a:endParaRPr lang="en-US" altLang="zh-TW" dirty="0">
              <a:solidFill>
                <a:srgbClr val="0000FF"/>
              </a:solidFill>
              <a:ea typeface="Heiti SC Medium" pitchFamily="2" charset="-128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9BBDFAFD-0A49-43EE-B1F9-8EC32D5AC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64" y="1339917"/>
            <a:ext cx="6798122" cy="5231888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7E87D3CB-4909-4ECA-AED9-1204F73C826E}"/>
              </a:ext>
            </a:extLst>
          </p:cNvPr>
          <p:cNvSpPr txBox="1"/>
          <p:nvPr/>
        </p:nvSpPr>
        <p:spPr>
          <a:xfrm>
            <a:off x="6521748" y="1002121"/>
            <a:ext cx="55860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推薦人線上撰寫推薦信函</a:t>
            </a:r>
            <a:endParaRPr lang="en-US" sz="3600" dirty="0">
              <a:solidFill>
                <a:schemeClr val="accent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2425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5CE31C81-B08F-4766-8BC0-F9D3C4117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/>
        </p:blipFill>
        <p:spPr>
          <a:xfrm rot="10800000" flipV="1">
            <a:off x="209764" y="944156"/>
            <a:ext cx="10192849" cy="217278"/>
          </a:xfrm>
          <a:prstGeom prst="rect">
            <a:avLst/>
          </a:prstGeom>
        </p:spPr>
      </p:pic>
      <p:pic>
        <p:nvPicPr>
          <p:cNvPr id="5" name="Picture 2" descr="陽明交通大學高階主管管理碩士學程(EMBA)的Logo">
            <a:extLst>
              <a:ext uri="{FF2B5EF4-FFF2-40B4-BE49-F238E27FC236}">
                <a16:creationId xmlns:a16="http://schemas.microsoft.com/office/drawing/2014/main" id="{AD8D322F-B6F3-4D2D-8B37-94DD7935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60" y="122329"/>
            <a:ext cx="3305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B6323BE8-B639-49C9-A201-BDEC5B9C3C67}"/>
              </a:ext>
            </a:extLst>
          </p:cNvPr>
          <p:cNvGrpSpPr>
            <a:grpSpLocks/>
          </p:cNvGrpSpPr>
          <p:nvPr/>
        </p:nvGrpSpPr>
        <p:grpSpPr bwMode="auto">
          <a:xfrm>
            <a:off x="-390525" y="1640964"/>
            <a:ext cx="6546317" cy="4965700"/>
            <a:chOff x="0" y="0"/>
            <a:chExt cx="7786537" cy="7225611"/>
          </a:xfrm>
        </p:grpSpPr>
        <p:sp>
          <p:nvSpPr>
            <p:cNvPr id="18" name="饼图 11">
              <a:extLst>
                <a:ext uri="{FF2B5EF4-FFF2-40B4-BE49-F238E27FC236}">
                  <a16:creationId xmlns:a16="http://schemas.microsoft.com/office/drawing/2014/main" id="{805E42DF-94DC-49FF-AD16-4A38FFDB4E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7786537" cy="722561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70AD47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饼图 41">
              <a:extLst>
                <a:ext uri="{FF2B5EF4-FFF2-40B4-BE49-F238E27FC236}">
                  <a16:creationId xmlns:a16="http://schemas.microsoft.com/office/drawing/2014/main" id="{E9119734-8919-4141-8DC1-73C0E00FC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09861" y="1278955"/>
              <a:ext cx="5966815" cy="5332890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5B9BD5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饼图 42">
              <a:extLst>
                <a:ext uri="{FF2B5EF4-FFF2-40B4-BE49-F238E27FC236}">
                  <a16:creationId xmlns:a16="http://schemas.microsoft.com/office/drawing/2014/main" id="{A8009720-3BEB-4B8E-A1D9-0A21B2AAF7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148680" y="2601773"/>
              <a:ext cx="3635764" cy="320955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FFC000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30F21DB4-ABE9-4F75-9CA6-17ACF305AF21}"/>
              </a:ext>
            </a:extLst>
          </p:cNvPr>
          <p:cNvSpPr txBox="1"/>
          <p:nvPr/>
        </p:nvSpPr>
        <p:spPr>
          <a:xfrm>
            <a:off x="400050" y="297824"/>
            <a:ext cx="6915150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推薦函二封 </a:t>
            </a:r>
          </a:p>
        </p:txBody>
      </p:sp>
      <p:sp>
        <p:nvSpPr>
          <p:cNvPr id="15" name="文字版面配置區 13">
            <a:extLst>
              <a:ext uri="{FF2B5EF4-FFF2-40B4-BE49-F238E27FC236}">
                <a16:creationId xmlns:a16="http://schemas.microsoft.com/office/drawing/2014/main" id="{E4952048-8C16-41F6-9B2A-E0E29A5414C3}"/>
              </a:ext>
            </a:extLst>
          </p:cNvPr>
          <p:cNvSpPr>
            <a:spLocks noGrp="1"/>
          </p:cNvSpPr>
          <p:nvPr/>
        </p:nvSpPr>
        <p:spPr>
          <a:xfrm>
            <a:off x="7624006" y="1923134"/>
            <a:ext cx="3887391" cy="617934"/>
          </a:xfrm>
          <a:prstGeom prst="rect">
            <a:avLst/>
          </a:prstGeom>
        </p:spPr>
        <p:txBody>
          <a:bodyPr vert="horz" lIns="91428" tIns="45714" rIns="91428" bIns="45714" rtlCol="0" anchor="b">
            <a:normAutofit/>
          </a:bodyPr>
          <a:lstStyle>
            <a:lvl1pPr marL="0" indent="0" algn="l" defTabSz="91426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342900" indent="0" algn="l" defTabSz="914260" rtl="0" eaLnBrk="1" latinLnBrk="0" hangingPunct="1">
              <a:spcBef>
                <a:spcPct val="20000"/>
              </a:spcBef>
              <a:buFont typeface="Arial" pitchFamily="34" charset="0"/>
              <a:buNone/>
              <a:defRPr sz="15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685800" indent="0" algn="l" defTabSz="914260" rtl="0" eaLnBrk="1" latinLnBrk="0" hangingPunct="1">
              <a:spcBef>
                <a:spcPct val="20000"/>
              </a:spcBef>
              <a:buFont typeface="Arial" pitchFamily="34" charset="0"/>
              <a:buNone/>
              <a:defRPr sz="135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028700" indent="0" algn="l" defTabSz="91426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1371600" indent="0" algn="l" defTabSz="91426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1714500" indent="0" algn="l" defTabSz="91426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26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26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26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"/>
              </a:spcBef>
              <a:spcAft>
                <a:spcPct val="0"/>
              </a:spcAft>
            </a:pPr>
            <a:r>
              <a:rPr lang="zh-TW" altLang="en-US" sz="3200" dirty="0">
                <a:solidFill>
                  <a:srgbClr val="000000"/>
                </a:solidFill>
                <a:cs typeface="Arial" panose="020B0604020202020204" pitchFamily="34" charset="0"/>
              </a:rPr>
              <a:t>推薦人的資格條件</a:t>
            </a:r>
            <a:endParaRPr lang="en-US" altLang="zh-TW" sz="3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6" name="內容版面配置區 14">
            <a:extLst>
              <a:ext uri="{FF2B5EF4-FFF2-40B4-BE49-F238E27FC236}">
                <a16:creationId xmlns:a16="http://schemas.microsoft.com/office/drawing/2014/main" id="{87C20506-8140-4297-8325-B2EA0818AEDF}"/>
              </a:ext>
            </a:extLst>
          </p:cNvPr>
          <p:cNvSpPr>
            <a:spLocks noGrp="1"/>
          </p:cNvSpPr>
          <p:nvPr/>
        </p:nvSpPr>
        <p:spPr>
          <a:xfrm>
            <a:off x="7053711" y="2765837"/>
            <a:ext cx="4636095" cy="2813102"/>
          </a:xfrm>
          <a:prstGeom prst="rect">
            <a:avLst/>
          </a:prstGeom>
        </p:spPr>
        <p:txBody>
          <a:bodyPr vert="horz" lIns="91428" tIns="45714" rIns="91428" bIns="45714" rtlCol="0">
            <a:noAutofit/>
          </a:bodyPr>
          <a:lstStyle>
            <a:lvl1pPr marL="342846" indent="-342846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836" indent="-285706" algn="l" defTabSz="9142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2823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599953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082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212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0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0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0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"/>
              </a:spcBef>
              <a:spcAft>
                <a:spcPct val="0"/>
              </a:spcAft>
              <a:buClr>
                <a:srgbClr val="4472C4"/>
              </a:buClr>
              <a:buFont typeface="Microsoft JhengHei" panose="020B0604030504040204" pitchFamily="34" charset="-120"/>
              <a:buChar char="║"/>
            </a:pPr>
            <a:r>
              <a:rPr lang="zh-TW" altLang="en-US" dirty="0">
                <a:solidFill>
                  <a:srgbClr val="000000"/>
                </a:solidFill>
                <a:cs typeface="Arial" panose="020B0604020202020204" pitchFamily="34" charset="0"/>
              </a:rPr>
              <a:t>認識、了解考生的人，可以是工作夥伴、親友。</a:t>
            </a:r>
            <a:endParaRPr lang="en-US" altLang="zh-TW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ts val="150"/>
              </a:spcBef>
              <a:spcAft>
                <a:spcPct val="0"/>
              </a:spcAft>
              <a:buClr>
                <a:srgbClr val="4472C4"/>
              </a:buClr>
              <a:buFont typeface="Microsoft JhengHei" panose="020B0604030504040204" pitchFamily="34" charset="-120"/>
              <a:buChar char="║"/>
            </a:pPr>
            <a:r>
              <a:rPr lang="zh-TW" altLang="en-US" dirty="0">
                <a:solidFill>
                  <a:prstClr val="black"/>
                </a:solidFill>
                <a:cs typeface="Arial" panose="020B0604020202020204" pitchFamily="34" charset="0"/>
              </a:rPr>
              <a:t>推薦人提出的內容要一致性。</a:t>
            </a:r>
            <a:endParaRPr lang="en-US" altLang="zh-TW" dirty="0">
              <a:solidFill>
                <a:srgbClr val="0000FF"/>
              </a:solidFill>
              <a:ea typeface="Heiti SC Medium" pitchFamily="2" charset="-128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9BBDFAFD-0A49-43EE-B1F9-8EC32D5AC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564" y="1339917"/>
            <a:ext cx="6798122" cy="5231888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018ACA61-2752-4494-81EA-F7F911EF77C3}"/>
              </a:ext>
            </a:extLst>
          </p:cNvPr>
          <p:cNvSpPr txBox="1"/>
          <p:nvPr/>
        </p:nvSpPr>
        <p:spPr>
          <a:xfrm>
            <a:off x="1012273" y="3051523"/>
            <a:ext cx="10287038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考生在系統填寫推薦人的姓名、公司、職稱、</a:t>
            </a:r>
            <a:r>
              <a:rPr kumimoji="0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E-mail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、電話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系統會寄信到推薦人信箱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推薦人點選</a:t>
            </a:r>
            <a:r>
              <a:rPr kumimoji="0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E-mail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內的連結之後線上填寫推薦信</a:t>
            </a:r>
            <a:endParaRPr kumimoji="0" lang="en-US" altLang="zh-TW" sz="20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考生可線上查詢推薦人回覆狀況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Note: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線上網頁表單的內容和往年推薦信內容大致相同，只是</a:t>
            </a:r>
            <a:r>
              <a:rPr kumimoji="0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檔換成線上表單填寫送出</a:t>
            </a:r>
            <a:endParaRPr kumimoji="0" lang="en-US" altLang="zh-TW" sz="20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注意是否有被歸類到垃圾信件</a:t>
            </a:r>
            <a:endParaRPr kumimoji="0" lang="en-US" altLang="zh-TW" sz="20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推薦人送繳推薦信期限</a:t>
            </a:r>
            <a:r>
              <a:rPr kumimoji="0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10/22(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kumimoji="0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) 17:00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E87D3CB-4909-4ECA-AED9-1204F73C826E}"/>
              </a:ext>
            </a:extLst>
          </p:cNvPr>
          <p:cNvSpPr txBox="1"/>
          <p:nvPr/>
        </p:nvSpPr>
        <p:spPr>
          <a:xfrm>
            <a:off x="6251782" y="1031025"/>
            <a:ext cx="57607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推薦人線上撰寫推薦信函</a:t>
            </a:r>
            <a:endParaRPr lang="en-US" sz="3600" dirty="0">
              <a:solidFill>
                <a:schemeClr val="accent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579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E53196F7-BCF5-484D-9B28-FF344B8D5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20" y="2323703"/>
            <a:ext cx="10911840" cy="3311012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5CE31C81-B08F-4766-8BC0-F9D3C41179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76775"/>
          <a:stretch/>
        </p:blipFill>
        <p:spPr>
          <a:xfrm rot="10800000" flipV="1">
            <a:off x="209764" y="944156"/>
            <a:ext cx="10192849" cy="217278"/>
          </a:xfrm>
          <a:prstGeom prst="rect">
            <a:avLst/>
          </a:prstGeom>
        </p:spPr>
      </p:pic>
      <p:pic>
        <p:nvPicPr>
          <p:cNvPr id="5" name="Picture 2" descr="陽明交通大學高階主管管理碩士學程(EMBA)的Logo">
            <a:extLst>
              <a:ext uri="{FF2B5EF4-FFF2-40B4-BE49-F238E27FC236}">
                <a16:creationId xmlns:a16="http://schemas.microsoft.com/office/drawing/2014/main" id="{AD8D322F-B6F3-4D2D-8B37-94DD7935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60" y="122329"/>
            <a:ext cx="33051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B6323BE8-B639-49C9-A201-BDEC5B9C3C67}"/>
              </a:ext>
            </a:extLst>
          </p:cNvPr>
          <p:cNvGrpSpPr>
            <a:grpSpLocks/>
          </p:cNvGrpSpPr>
          <p:nvPr/>
        </p:nvGrpSpPr>
        <p:grpSpPr bwMode="auto">
          <a:xfrm>
            <a:off x="-390525" y="1640964"/>
            <a:ext cx="6546317" cy="4965700"/>
            <a:chOff x="0" y="0"/>
            <a:chExt cx="7786537" cy="7225611"/>
          </a:xfrm>
        </p:grpSpPr>
        <p:sp>
          <p:nvSpPr>
            <p:cNvPr id="18" name="饼图 11">
              <a:extLst>
                <a:ext uri="{FF2B5EF4-FFF2-40B4-BE49-F238E27FC236}">
                  <a16:creationId xmlns:a16="http://schemas.microsoft.com/office/drawing/2014/main" id="{805E42DF-94DC-49FF-AD16-4A38FFDB4E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0" y="0"/>
              <a:ext cx="7786537" cy="722561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70AD47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" name="饼图 41">
              <a:extLst>
                <a:ext uri="{FF2B5EF4-FFF2-40B4-BE49-F238E27FC236}">
                  <a16:creationId xmlns:a16="http://schemas.microsoft.com/office/drawing/2014/main" id="{E9119734-8919-4141-8DC1-73C0E00FC9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09861" y="1278955"/>
              <a:ext cx="5966815" cy="5332890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5B9BD5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饼图 42">
              <a:extLst>
                <a:ext uri="{FF2B5EF4-FFF2-40B4-BE49-F238E27FC236}">
                  <a16:creationId xmlns:a16="http://schemas.microsoft.com/office/drawing/2014/main" id="{A8009720-3BEB-4B8E-A1D9-0A21B2AAF7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148680" y="2601773"/>
              <a:ext cx="3635764" cy="3209551"/>
            </a:xfrm>
            <a:custGeom>
              <a:avLst/>
              <a:gdLst/>
              <a:ahLst/>
              <a:cxnLst/>
              <a:rect l="0" t="0" r="0" b="0"/>
              <a:pathLst/>
            </a:custGeom>
            <a:gradFill rotWithShape="1">
              <a:gsLst>
                <a:gs pos="0">
                  <a:srgbClr val="FFFFFF"/>
                </a:gs>
                <a:gs pos="34999">
                  <a:srgbClr val="FFFFFF"/>
                </a:gs>
                <a:gs pos="100000">
                  <a:srgbClr val="FFC000"/>
                </a:gs>
              </a:gsLst>
              <a:path path="rect">
                <a:fillToRect l="50000" t="-79999" r="50000" b="-79999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TW" altLang="en-US" sz="200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30F21DB4-ABE9-4F75-9CA6-17ACF305AF21}"/>
              </a:ext>
            </a:extLst>
          </p:cNvPr>
          <p:cNvSpPr txBox="1"/>
          <p:nvPr/>
        </p:nvSpPr>
        <p:spPr>
          <a:xfrm>
            <a:off x="400050" y="297824"/>
            <a:ext cx="6915150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推薦函二封</a:t>
            </a:r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步驟說明</a:t>
            </a:r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(1)</a:t>
            </a:r>
            <a:endParaRPr lang="zh-TW" alt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副標題 9">
            <a:extLst>
              <a:ext uri="{FF2B5EF4-FFF2-40B4-BE49-F238E27FC236}">
                <a16:creationId xmlns:a16="http://schemas.microsoft.com/office/drawing/2014/main" id="{F94D38EF-3C3F-442B-87E4-E7CF83AB5F13}"/>
              </a:ext>
            </a:extLst>
          </p:cNvPr>
          <p:cNvSpPr txBox="1">
            <a:spLocks/>
          </p:cNvSpPr>
          <p:nvPr/>
        </p:nvSpPr>
        <p:spPr>
          <a:xfrm>
            <a:off x="0" y="635317"/>
            <a:ext cx="5760720" cy="57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內容版面配置區 14">
            <a:extLst>
              <a:ext uri="{FF2B5EF4-FFF2-40B4-BE49-F238E27FC236}">
                <a16:creationId xmlns:a16="http://schemas.microsoft.com/office/drawing/2014/main" id="{0F1CD388-7132-8C9A-669E-A42BFC3AF6D9}"/>
              </a:ext>
            </a:extLst>
          </p:cNvPr>
          <p:cNvSpPr>
            <a:spLocks noGrp="1"/>
          </p:cNvSpPr>
          <p:nvPr/>
        </p:nvSpPr>
        <p:spPr>
          <a:xfrm>
            <a:off x="1772197" y="1314437"/>
            <a:ext cx="9256385" cy="624914"/>
          </a:xfrm>
          <a:prstGeom prst="rect">
            <a:avLst/>
          </a:prstGeom>
        </p:spPr>
        <p:txBody>
          <a:bodyPr vert="horz" lIns="91428" tIns="45714" rIns="91428" bIns="45714" rtlCol="0">
            <a:noAutofit/>
          </a:bodyPr>
          <a:lstStyle>
            <a:lvl1pPr marL="342846" indent="-342846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836" indent="-285706" algn="l" defTabSz="9142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2823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599953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082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212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0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0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0" indent="-228565" algn="l" defTabSz="9142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"/>
              </a:spcBef>
              <a:spcAft>
                <a:spcPct val="0"/>
              </a:spcAft>
              <a:buClr>
                <a:srgbClr val="4472C4"/>
              </a:buClr>
              <a:buFont typeface="Microsoft JhengHei" panose="020B0604030504040204" pitchFamily="34" charset="-120"/>
              <a:buChar char="║"/>
            </a:pPr>
            <a:r>
              <a:rPr lang="zh-TW" altLang="en-US" dirty="0">
                <a:solidFill>
                  <a:prstClr val="black"/>
                </a:solidFill>
                <a:cs typeface="Arial" panose="020B0604020202020204" pitchFamily="34" charset="0"/>
              </a:rPr>
              <a:t>考生於線上報名系統填寫推薦人資料</a:t>
            </a:r>
            <a:endParaRPr lang="en-US" altLang="zh-TW" dirty="0">
              <a:solidFill>
                <a:srgbClr val="0000FF"/>
              </a:solidFill>
              <a:ea typeface="Heiti SC Medium" pitchFamily="2" charset="-128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0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Yifang">
      <a:dk1>
        <a:srgbClr val="3F3F3F"/>
      </a:dk1>
      <a:lt1>
        <a:sysClr val="window" lastClr="FFFFFF"/>
      </a:lt1>
      <a:dk2>
        <a:srgbClr val="5F5F5F"/>
      </a:dk2>
      <a:lt2>
        <a:srgbClr val="E7E6E6"/>
      </a:lt2>
      <a:accent1>
        <a:srgbClr val="6AA141"/>
      </a:accent1>
      <a:accent2>
        <a:srgbClr val="44546A"/>
      </a:accent2>
      <a:accent3>
        <a:srgbClr val="F4614E"/>
      </a:accent3>
      <a:accent4>
        <a:srgbClr val="D0AF72"/>
      </a:accent4>
      <a:accent5>
        <a:srgbClr val="4194A0"/>
      </a:accent5>
      <a:accent6>
        <a:srgbClr val="A4897E"/>
      </a:accent6>
      <a:hlink>
        <a:srgbClr val="7F7F7F"/>
      </a:hlink>
      <a:folHlink>
        <a:srgbClr val="7F7F7F"/>
      </a:folHlink>
    </a:clrScheme>
    <a:fontScheme name="自訂 1">
      <a:majorFont>
        <a:latin typeface="Calibri Light"/>
        <a:ea typeface="微軟正黑體 Light"/>
        <a:cs typeface=""/>
      </a:majorFont>
      <a:minorFont>
        <a:latin typeface="Calibri Light"/>
        <a:ea typeface="微軟正黑體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訂設計">
  <a:themeElements>
    <a:clrScheme name="Yifang">
      <a:dk1>
        <a:srgbClr val="3F3F3F"/>
      </a:dk1>
      <a:lt1>
        <a:sysClr val="window" lastClr="FFFFFF"/>
      </a:lt1>
      <a:dk2>
        <a:srgbClr val="5F5F5F"/>
      </a:dk2>
      <a:lt2>
        <a:srgbClr val="E7E6E6"/>
      </a:lt2>
      <a:accent1>
        <a:srgbClr val="6AA141"/>
      </a:accent1>
      <a:accent2>
        <a:srgbClr val="44546A"/>
      </a:accent2>
      <a:accent3>
        <a:srgbClr val="F4614E"/>
      </a:accent3>
      <a:accent4>
        <a:srgbClr val="D0AF72"/>
      </a:accent4>
      <a:accent5>
        <a:srgbClr val="4194A0"/>
      </a:accent5>
      <a:accent6>
        <a:srgbClr val="A4897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訂設計">
  <a:themeElements>
    <a:clrScheme name="Yifang">
      <a:dk1>
        <a:srgbClr val="3F3F3F"/>
      </a:dk1>
      <a:lt1>
        <a:sysClr val="window" lastClr="FFFFFF"/>
      </a:lt1>
      <a:dk2>
        <a:srgbClr val="5F5F5F"/>
      </a:dk2>
      <a:lt2>
        <a:srgbClr val="E7E6E6"/>
      </a:lt2>
      <a:accent1>
        <a:srgbClr val="6AA141"/>
      </a:accent1>
      <a:accent2>
        <a:srgbClr val="44546A"/>
      </a:accent2>
      <a:accent3>
        <a:srgbClr val="F4614E"/>
      </a:accent3>
      <a:accent4>
        <a:srgbClr val="D0AF72"/>
      </a:accent4>
      <a:accent5>
        <a:srgbClr val="4194A0"/>
      </a:accent5>
      <a:accent6>
        <a:srgbClr val="A4897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訂設計">
  <a:themeElements>
    <a:clrScheme name="Yifang">
      <a:dk1>
        <a:srgbClr val="3F3F3F"/>
      </a:dk1>
      <a:lt1>
        <a:sysClr val="window" lastClr="FFFFFF"/>
      </a:lt1>
      <a:dk2>
        <a:srgbClr val="5F5F5F"/>
      </a:dk2>
      <a:lt2>
        <a:srgbClr val="E7E6E6"/>
      </a:lt2>
      <a:accent1>
        <a:srgbClr val="6AA141"/>
      </a:accent1>
      <a:accent2>
        <a:srgbClr val="44546A"/>
      </a:accent2>
      <a:accent3>
        <a:srgbClr val="F4614E"/>
      </a:accent3>
      <a:accent4>
        <a:srgbClr val="D0AF72"/>
      </a:accent4>
      <a:accent5>
        <a:srgbClr val="4194A0"/>
      </a:accent5>
      <a:accent6>
        <a:srgbClr val="A4897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13905</TotalTime>
  <Words>1599</Words>
  <Application>Microsoft Office PowerPoint</Application>
  <PresentationFormat>寬螢幕</PresentationFormat>
  <Paragraphs>138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23</vt:i4>
      </vt:variant>
      <vt:variant>
        <vt:lpstr>佈景主題</vt:lpstr>
      </vt:variant>
      <vt:variant>
        <vt:i4>6</vt:i4>
      </vt:variant>
      <vt:variant>
        <vt:lpstr>投影片標題</vt:lpstr>
      </vt:variant>
      <vt:variant>
        <vt:i4>22</vt:i4>
      </vt:variant>
    </vt:vector>
  </HeadingPairs>
  <TitlesOfParts>
    <vt:vector size="51" baseType="lpstr">
      <vt:lpstr>Bebas Neue</vt:lpstr>
      <vt:lpstr>等线</vt:lpstr>
      <vt:lpstr>Gill Sans</vt:lpstr>
      <vt:lpstr>Heiti SC Medium</vt:lpstr>
      <vt:lpstr>Lato Light</vt:lpstr>
      <vt:lpstr>Microsoft YaHei</vt:lpstr>
      <vt:lpstr>Microsoft YaHei</vt:lpstr>
      <vt:lpstr>Open Sans Condensed Light</vt:lpstr>
      <vt:lpstr>Roboto</vt:lpstr>
      <vt:lpstr>宋体</vt:lpstr>
      <vt:lpstr>Swis721 BlkCn BT</vt:lpstr>
      <vt:lpstr>造字工房悦黑体验版纤细体</vt:lpstr>
      <vt:lpstr>微軟正黑體</vt:lpstr>
      <vt:lpstr>微軟正黑體</vt:lpstr>
      <vt:lpstr>微軟正黑體 Light</vt:lpstr>
      <vt:lpstr>新細明體</vt:lpstr>
      <vt:lpstr>標楷體</vt:lpstr>
      <vt:lpstr>Arial</vt:lpstr>
      <vt:lpstr>Calibri</vt:lpstr>
      <vt:lpstr>Calibri Light</vt:lpstr>
      <vt:lpstr>Franklin Gothic Medium</vt:lpstr>
      <vt:lpstr>Times New Roman</vt:lpstr>
      <vt:lpstr>Wingdings</vt:lpstr>
      <vt:lpstr>Office 佈景主題</vt:lpstr>
      <vt:lpstr>1_自訂設計</vt:lpstr>
      <vt:lpstr>自訂設計</vt:lpstr>
      <vt:lpstr>2_自訂設計</vt:lpstr>
      <vt:lpstr>3_自訂設計</vt:lpstr>
      <vt:lpstr>4_自訂設計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Amanda Tseng (曾寶珠)</dc:creator>
  <cp:lastModifiedBy>skat</cp:lastModifiedBy>
  <cp:revision>539</cp:revision>
  <dcterms:created xsi:type="dcterms:W3CDTF">2022-04-01T05:31:38Z</dcterms:created>
  <dcterms:modified xsi:type="dcterms:W3CDTF">2023-10-02T01:45:55Z</dcterms:modified>
</cp:coreProperties>
</file>